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4"/>
  </p:sldMasterIdLst>
  <p:sldIdLst>
    <p:sldId id="256" r:id="rId5"/>
    <p:sldId id="325" r:id="rId6"/>
    <p:sldId id="338" r:id="rId7"/>
    <p:sldId id="337" r:id="rId8"/>
    <p:sldId id="336" r:id="rId9"/>
    <p:sldId id="346" r:id="rId10"/>
    <p:sldId id="335" r:id="rId11"/>
    <p:sldId id="323" r:id="rId12"/>
    <p:sldId id="324" r:id="rId13"/>
    <p:sldId id="326" r:id="rId14"/>
    <p:sldId id="329" r:id="rId15"/>
    <p:sldId id="332" r:id="rId16"/>
    <p:sldId id="339" r:id="rId17"/>
    <p:sldId id="343" r:id="rId18"/>
    <p:sldId id="330" r:id="rId19"/>
    <p:sldId id="368" r:id="rId20"/>
    <p:sldId id="342" r:id="rId21"/>
    <p:sldId id="344" r:id="rId22"/>
    <p:sldId id="348" r:id="rId23"/>
    <p:sldId id="354" r:id="rId24"/>
    <p:sldId id="349" r:id="rId25"/>
    <p:sldId id="374" r:id="rId26"/>
    <p:sldId id="364" r:id="rId27"/>
    <p:sldId id="365" r:id="rId28"/>
    <p:sldId id="357" r:id="rId29"/>
    <p:sldId id="375" r:id="rId30"/>
    <p:sldId id="351" r:id="rId31"/>
    <p:sldId id="352" r:id="rId32"/>
    <p:sldId id="353" r:id="rId33"/>
    <p:sldId id="359" r:id="rId34"/>
    <p:sldId id="360" r:id="rId35"/>
    <p:sldId id="362" r:id="rId36"/>
    <p:sldId id="363" r:id="rId37"/>
    <p:sldId id="366" r:id="rId38"/>
    <p:sldId id="367" r:id="rId39"/>
    <p:sldId id="370" r:id="rId40"/>
    <p:sldId id="371" r:id="rId41"/>
    <p:sldId id="36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B9215-496D-4B9F-B0FC-D2C88DF1DCAD}" v="71" dt="2023-09-01T10:56:38.583"/>
    <p1510:client id="{19A3CDAA-608D-B699-F523-AB6C62867E9D}" v="851" dt="2023-09-01T10:43:05.706"/>
    <p1510:client id="{3DF8BEFB-1BB7-486D-9C79-6FF5916BC864}" v="2" dt="2023-09-01T11:38:16.188"/>
    <p1510:client id="{40B88809-A089-4772-82E0-382F3CAD3088}" v="2358" dt="2023-09-01T11:15:43.523"/>
    <p1510:client id="{47DE5810-E39E-558E-B138-1122C30EFEEC}" v="1428" dt="2023-09-01T15:02:44.731"/>
    <p1510:client id="{55ED1C85-303F-4130-B98D-7F7CA8399573}" v="250" dt="2023-09-01T09:04:09.025"/>
    <p1510:client id="{61A1F9CC-D91E-414C-9CFD-9E3797A5DA6C}" v="504" dt="2023-09-01T11:40:44.861"/>
    <p1510:client id="{6CE197B1-D8B5-4C52-9CD1-B61271B4E49C}" v="823" dt="2023-09-01T09:11:32.655"/>
    <p1510:client id="{77DB50DF-2267-40D1-BE33-04D942D35109}" v="1" dt="2023-09-01T10:46:36.200"/>
    <p1510:client id="{828B98AC-E6D0-402C-B28E-E28713DA9563}" v="1308" dt="2023-09-01T15:02:54.626"/>
    <p1510:client id="{8435D52D-DAA1-4413-8333-A5AB91AB34A9}" v="852" dt="2023-09-01T11:34:49.650"/>
    <p1510:client id="{A15086F1-1C23-48AA-948B-D77D3CE6F890}" v="498" dt="2023-09-01T09:20:11.327"/>
    <p1510:client id="{A4BDFC92-4B42-4741-9180-C2F58FB8B978}" v="1424" dt="2023-09-01T09:32:39.266"/>
    <p1510:client id="{ABC154BE-B374-4D92-9157-84797BC88FDD}" v="104" dt="2023-09-01T09:54:52.969"/>
    <p1510:client id="{DCD16578-5D7D-41BB-953C-52EC198FE338}" v="1299" dt="2023-09-01T09:56:0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31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88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729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247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318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86105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0178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446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68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721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83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818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44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965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1256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626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69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F60A10-34E2-4BFE-A35E-CE0982AD16B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1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26" y="2775073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Certification : POEC Data Analyst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2033B-5C1F-AE15-E93B-CB9E9AB332C3}"/>
              </a:ext>
            </a:extLst>
          </p:cNvPr>
          <p:cNvSpPr txBox="1"/>
          <p:nvPr/>
        </p:nvSpPr>
        <p:spPr>
          <a:xfrm>
            <a:off x="693964" y="680357"/>
            <a:ext cx="49121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Olivia </a:t>
            </a:r>
            <a:r>
              <a:rPr lang="en-US" b="1" err="1"/>
              <a:t>Massikini</a:t>
            </a:r>
          </a:p>
          <a:p>
            <a:r>
              <a:rPr lang="en-US" b="1"/>
              <a:t>David </a:t>
            </a:r>
            <a:r>
              <a:rPr lang="en-US" b="1" err="1"/>
              <a:t>Loustau</a:t>
            </a:r>
            <a:r>
              <a:rPr lang="en-US" b="1"/>
              <a:t>-Carrere</a:t>
            </a:r>
          </a:p>
          <a:p>
            <a:r>
              <a:rPr lang="en-US" b="1"/>
              <a:t>Alexandre </a:t>
            </a:r>
            <a:r>
              <a:rPr lang="en-US" b="1" err="1"/>
              <a:t>Boulat</a:t>
            </a:r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248A0E9D-153C-2C1C-AD2D-F9BC783D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787950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dirty="0" err="1"/>
              <a:t>Projet</a:t>
            </a:r>
            <a:r>
              <a:rPr lang="en-US" sz="3000" dirty="0"/>
              <a:t> 1: Importation des </a:t>
            </a:r>
            <a:r>
              <a:rPr lang="en-US" sz="3000" dirty="0" err="1"/>
              <a:t>données</a:t>
            </a:r>
            <a:r>
              <a:rPr lang="en-US" sz="3000" dirty="0"/>
              <a:t> et </a:t>
            </a:r>
            <a:r>
              <a:rPr lang="en-US" sz="3000" dirty="0" err="1"/>
              <a:t>présentation</a:t>
            </a:r>
            <a:r>
              <a:rPr lang="en-US" sz="3000" dirty="0"/>
              <a:t> des variables et </a:t>
            </a:r>
            <a:r>
              <a:rPr lang="en-US" sz="3000" dirty="0" err="1"/>
              <a:t>caractéristiques</a:t>
            </a:r>
            <a:endParaRPr lang="en-US" sz="3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1338648" y="2759675"/>
            <a:ext cx="89792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dirty="0"/>
              <a:t>Pandas : librairie pour le langage de programmation Python</a:t>
            </a:r>
          </a:p>
          <a:p>
            <a:pPr marL="285750" indent="-285750">
              <a:buFont typeface="Wingdings"/>
              <a:buChar char="v"/>
            </a:pPr>
            <a:r>
              <a:rPr lang="fr-FR" dirty="0" err="1"/>
              <a:t>DataFrame</a:t>
            </a:r>
            <a:r>
              <a:rPr lang="fr-FR" dirty="0"/>
              <a:t> composé de 3584 lignes et 24 colonnes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</p:txBody>
      </p:sp>
      <p:pic>
        <p:nvPicPr>
          <p:cNvPr id="4" name="Image 3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23A240F-788F-A513-C294-B7A19519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98" y="3433047"/>
            <a:ext cx="5955722" cy="1550704"/>
          </a:xfrm>
          <a:prstGeom prst="rect">
            <a:avLst/>
          </a:prstGeom>
        </p:spPr>
      </p:pic>
      <p:pic>
        <p:nvPicPr>
          <p:cNvPr id="5" name="Image 4" descr="Une image contenant texte, menu, capture d’écran, document&#10;&#10;Description générée automatiquement">
            <a:extLst>
              <a:ext uri="{FF2B5EF4-FFF2-40B4-BE49-F238E27FC236}">
                <a16:creationId xmlns:a16="http://schemas.microsoft.com/office/drawing/2014/main" id="{C84ED5A6-8E6B-2784-3895-9742481C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57" y="2177390"/>
            <a:ext cx="3248890" cy="3816927"/>
          </a:xfrm>
          <a:prstGeom prst="rect">
            <a:avLst/>
          </a:prstGeom>
        </p:spPr>
      </p:pic>
      <p:pic>
        <p:nvPicPr>
          <p:cNvPr id="9" name="Image 8" descr="Une image contenant blanc&#10;&#10;Description générée automatiquement">
            <a:extLst>
              <a:ext uri="{FF2B5EF4-FFF2-40B4-BE49-F238E27FC236}">
                <a16:creationId xmlns:a16="http://schemas.microsoft.com/office/drawing/2014/main" id="{8774E530-69F0-C95F-C394-BC4F9EF69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32" y="2309884"/>
            <a:ext cx="5672446" cy="437141"/>
          </a:xfrm>
          <a:prstGeom prst="rect">
            <a:avLst/>
          </a:prstGeom>
        </p:spPr>
      </p:pic>
      <p:pic>
        <p:nvPicPr>
          <p:cNvPr id="11" name="Image 10" descr="Une image contenant blanc&#10;&#10;Description générée automatiquement">
            <a:extLst>
              <a:ext uri="{FF2B5EF4-FFF2-40B4-BE49-F238E27FC236}">
                <a16:creationId xmlns:a16="http://schemas.microsoft.com/office/drawing/2014/main" id="{98B5EDA9-FDA3-A2C4-8988-9CACBE8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763" y="2329676"/>
            <a:ext cx="942108" cy="437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DF736C-5F63-A763-6CF7-DE650C6C3726}"/>
              </a:ext>
            </a:extLst>
          </p:cNvPr>
          <p:cNvSpPr/>
          <p:nvPr/>
        </p:nvSpPr>
        <p:spPr>
          <a:xfrm>
            <a:off x="6947065" y="2375064"/>
            <a:ext cx="643245" cy="108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0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41333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Prétraitement</a:t>
            </a:r>
            <a:r>
              <a:rPr lang="en-US" sz="3000"/>
              <a:t> des </a:t>
            </a:r>
            <a:r>
              <a:rPr lang="en-US" sz="3000" err="1"/>
              <a:t>données</a:t>
            </a:r>
            <a:r>
              <a:rPr lang="en-US" sz="3000"/>
              <a:t> </a:t>
            </a:r>
          </a:p>
        </p:txBody>
      </p:sp>
      <p:pic>
        <p:nvPicPr>
          <p:cNvPr id="9" name="Image 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3EAD10F-21D4-B7DE-CE3C-245C7804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59" y="2335704"/>
            <a:ext cx="3920836" cy="3790996"/>
          </a:xfrm>
          <a:prstGeom prst="rect">
            <a:avLst/>
          </a:prstGeom>
        </p:spPr>
      </p:pic>
      <p:pic>
        <p:nvPicPr>
          <p:cNvPr id="8" name="Image 7" descr="Une image contenant blanc&#10;&#10;Description générée automatiquement">
            <a:extLst>
              <a:ext uri="{FF2B5EF4-FFF2-40B4-BE49-F238E27FC236}">
                <a16:creationId xmlns:a16="http://schemas.microsoft.com/office/drawing/2014/main" id="{3F50AC23-09C7-A983-AF33-8F1B5182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32" y="2309884"/>
            <a:ext cx="5672446" cy="179843"/>
          </a:xfrm>
          <a:prstGeom prst="rect">
            <a:avLst/>
          </a:prstGeom>
        </p:spPr>
      </p:pic>
      <p:pic>
        <p:nvPicPr>
          <p:cNvPr id="4" name="Picture 3" descr="Une image contenant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43F1C2E4-AF09-4E9B-809D-064462487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56" y="3395502"/>
            <a:ext cx="3281855" cy="26975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959343" y="2226529"/>
            <a:ext cx="89792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dirty="0"/>
              <a:t>Suppression des colonnes en fonction du pourcentage </a:t>
            </a:r>
          </a:p>
          <a:p>
            <a:r>
              <a:rPr lang="fr-FR" dirty="0"/>
              <a:t>de valeurs nulles</a:t>
            </a:r>
          </a:p>
          <a:p>
            <a:pPr marL="285750" indent="-285750">
              <a:buFont typeface="Wingdings"/>
              <a:buChar char="v"/>
            </a:pPr>
            <a:r>
              <a:rPr lang="fr-FR" dirty="0"/>
              <a:t>Suppression des doublons</a:t>
            </a:r>
          </a:p>
          <a:p>
            <a:pPr marL="285750" indent="-285750">
              <a:buFont typeface="Wingdings"/>
              <a:buChar char="v"/>
            </a:pPr>
            <a:r>
              <a:rPr lang="fr-FR" dirty="0"/>
              <a:t>Suppression des valeurs extrêmes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66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64" y="474786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dirty="0" err="1"/>
              <a:t>Projet</a:t>
            </a:r>
            <a:r>
              <a:rPr lang="en-US" sz="3000" dirty="0"/>
              <a:t> 1: Analyse </a:t>
            </a:r>
            <a:r>
              <a:rPr lang="en-US" sz="3000" dirty="0" err="1"/>
              <a:t>exploratoire</a:t>
            </a:r>
            <a:endParaRPr lang="fr-FR" sz="3000" dirty="0" err="1"/>
          </a:p>
        </p:txBody>
      </p:sp>
      <p:pic>
        <p:nvPicPr>
          <p:cNvPr id="5" name="Image 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2605961A-669A-7497-1779-656047D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05" y="3029295"/>
            <a:ext cx="3251698" cy="29306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CFB139-36AC-17EF-7235-AB2E9088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56" y="2413549"/>
            <a:ext cx="9809018" cy="6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4DF2C-DE22-9C8B-C407-2EE33274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43" y="1714101"/>
            <a:ext cx="9325303" cy="119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2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6BDF20-D5BC-B183-678A-DB5EA6B2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6B42E0-847D-FBBB-5DFB-CFDFB90D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45020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Visualisation</a:t>
            </a:r>
            <a:r>
              <a:rPr lang="en-US" sz="3000"/>
              <a:t> des </a:t>
            </a:r>
            <a:r>
              <a:rPr lang="en-US" sz="3000" err="1"/>
              <a:t>indicateurs</a:t>
            </a:r>
            <a:endParaRPr lang="en-US" sz="3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694F51-16EF-64F7-8F7B-7168B908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6A2FF-D08B-711A-FDC2-0A8B2FBD648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926FB-4898-1A62-7C87-00A475DA1B8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7A98EED-975E-B0F8-F50A-24910702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" y="2188409"/>
            <a:ext cx="4939623" cy="20029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02556F-AA7D-0092-C240-158D3BB1DA0D}"/>
              </a:ext>
            </a:extLst>
          </p:cNvPr>
          <p:cNvSpPr txBox="1"/>
          <p:nvPr/>
        </p:nvSpPr>
        <p:spPr>
          <a:xfrm>
            <a:off x="6098513" y="1850810"/>
            <a:ext cx="50569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Lorsque e = 0 on dit que son orbite est circulaire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  0 &lt; e &lt; 1 on dit que son orbite est elliptique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= 1 on dit que son orbite est parabolique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&gt; 1 on dit que son orbite est hyperbolique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tend vers l'infini la branche de l'hyperbole dégénère en une ligne droite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349424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B44349-5242-BF31-E061-AFBC27CF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F2FDAC-D66E-F37E-10E7-FC03720C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536237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Visualisation</a:t>
            </a:r>
            <a:r>
              <a:rPr lang="en-US" sz="3000"/>
              <a:t> des </a:t>
            </a:r>
            <a:r>
              <a:rPr lang="en-US" sz="3000" err="1"/>
              <a:t>indicateurs</a:t>
            </a:r>
            <a:endParaRPr lang="en-US" sz="3000"/>
          </a:p>
        </p:txBody>
      </p:sp>
      <p:pic>
        <p:nvPicPr>
          <p:cNvPr id="12" name="Image 11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86573414-4B41-D199-5345-F7C5AF9E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66" y="2126368"/>
            <a:ext cx="4646523" cy="371558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0B83EC4-F628-AAFA-2560-4C762728BD6A}"/>
              </a:ext>
            </a:extLst>
          </p:cNvPr>
          <p:cNvSpPr txBox="1"/>
          <p:nvPr/>
        </p:nvSpPr>
        <p:spPr>
          <a:xfrm>
            <a:off x="5896841" y="2701636"/>
            <a:ext cx="55158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Pipeline d'agrégation complexe: construire et analyser la variable de chaque planète selon la densité de l'étoile hôte 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Calcul de la densité des étoiles en fonction de leur masse et de leur rayon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Graphique de lien entre excentricité et densité de l'étoile mère 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2BCA4C-2F45-BE38-CED4-7780A807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F0B89-360D-F673-FD20-1FC7276D121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A8533-AA03-C45D-268C-7B9E82EE3168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</p:spTree>
    <p:extLst>
      <p:ext uri="{BB962C8B-B14F-4D97-AF65-F5344CB8AC3E}">
        <p14:creationId xmlns:p14="http://schemas.microsoft.com/office/powerpoint/2010/main" val="248185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1015560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Utilisation</a:t>
            </a:r>
            <a:r>
              <a:rPr lang="en-US" sz="3000"/>
              <a:t> de </a:t>
            </a:r>
            <a:r>
              <a:rPr lang="en-US" sz="3000" err="1"/>
              <a:t>l'application</a:t>
            </a:r>
            <a:r>
              <a:rPr lang="en-US" sz="3000"/>
              <a:t> </a:t>
            </a:r>
            <a:r>
              <a:rPr lang="en-US" sz="3000" err="1"/>
              <a:t>Tkinter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10A142-7EEB-340C-8011-D97DC543175E}"/>
              </a:ext>
            </a:extLst>
          </p:cNvPr>
          <p:cNvSpPr txBox="1"/>
          <p:nvPr/>
        </p:nvSpPr>
        <p:spPr>
          <a:xfrm>
            <a:off x="1563076" y="2833077"/>
            <a:ext cx="93589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fr-FR" b="1" err="1"/>
              <a:t>Tkinter</a:t>
            </a:r>
            <a:r>
              <a:rPr lang="fr-FR" b="1"/>
              <a:t> </a:t>
            </a:r>
            <a:r>
              <a:rPr lang="fr-FR"/>
              <a:t>est un module permettant de créer des</a:t>
            </a:r>
            <a:r>
              <a:rPr lang="fr-FR" b="1"/>
              <a:t> interfaces graphiques</a:t>
            </a:r>
          </a:p>
          <a:p>
            <a:pPr marL="342900" indent="-342900">
              <a:buFont typeface="Wingdings"/>
              <a:buChar char="v"/>
            </a:pPr>
            <a:endParaRPr lang="fr-FR" b="1"/>
          </a:p>
          <a:p>
            <a:pPr marL="342900" indent="-342900">
              <a:buFont typeface="Wingdings"/>
              <a:buChar char="v"/>
            </a:pPr>
            <a:r>
              <a:rPr lang="fr-FR" b="1" err="1"/>
              <a:t>Matplotlib.pyplot</a:t>
            </a:r>
            <a:r>
              <a:rPr lang="fr-FR"/>
              <a:t> et </a:t>
            </a:r>
            <a:r>
              <a:rPr lang="fr-FR" b="1" err="1"/>
              <a:t>Tkinter</a:t>
            </a:r>
            <a:endParaRPr lang="fr-FR" b="1"/>
          </a:p>
          <a:p>
            <a:pPr marL="342900" indent="-342900">
              <a:buFont typeface="Wingdings"/>
              <a:buChar char="v"/>
            </a:pPr>
            <a:endParaRPr lang="fr-FR" b="1"/>
          </a:p>
          <a:p>
            <a:pPr marL="342900" indent="-342900">
              <a:buFont typeface="Wingdings"/>
              <a:buChar char="v"/>
            </a:pPr>
            <a:r>
              <a:rPr lang="fr-FR" b="1"/>
              <a:t>Création de boutons</a:t>
            </a:r>
            <a:r>
              <a:rPr lang="fr-FR"/>
              <a:t> pour afficher les graphiques proposés</a:t>
            </a:r>
          </a:p>
          <a:p>
            <a:pPr marL="342900" indent="-342900">
              <a:buFont typeface="Wingdings"/>
              <a:buChar char="v"/>
            </a:pPr>
            <a:endParaRPr lang="fr-FR"/>
          </a:p>
          <a:p>
            <a:pPr marL="342900" indent="-342900">
              <a:buFont typeface="Wingdings"/>
              <a:buChar char="v"/>
            </a:pPr>
            <a:r>
              <a:rPr lang="fr-FR"/>
              <a:t>Création d'un système de </a:t>
            </a:r>
            <a:r>
              <a:rPr lang="fr-FR" b="1"/>
              <a:t>pagination avec </a:t>
            </a:r>
            <a:r>
              <a:rPr lang="fr-FR" b="1" err="1"/>
              <a:t>TreeView</a:t>
            </a:r>
            <a:endParaRPr lang="fr-FR" b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784C2-0DEA-2E29-52ED-3184131A1C1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C77E-A8B5-1571-2D7A-88531615F42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</p:spTree>
    <p:extLst>
      <p:ext uri="{BB962C8B-B14F-4D97-AF65-F5344CB8AC3E}">
        <p14:creationId xmlns:p14="http://schemas.microsoft.com/office/powerpoint/2010/main" val="85081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16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784C2-0DEA-2E29-52ED-3184131A1C1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6CBCC8-3F6E-7F85-9124-99673088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2023597"/>
            <a:ext cx="9149156" cy="26447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: 2 Traitement de </a:t>
            </a:r>
            <a:r>
              <a:rPr lang="en-US" sz="3000" err="1"/>
              <a:t>données</a:t>
            </a:r>
            <a:r>
              <a:rPr lang="en-US" sz="3000"/>
              <a:t> </a:t>
            </a:r>
            <a:r>
              <a:rPr lang="en-US" sz="3000" err="1"/>
              <a:t>volumineuses</a:t>
            </a:r>
            <a:r>
              <a:rPr lang="en-US" sz="3000"/>
              <a:t> et </a:t>
            </a:r>
            <a:r>
              <a:rPr lang="en-US" sz="3000" err="1"/>
              <a:t>hétérogènes</a:t>
            </a:r>
            <a:r>
              <a:rPr lang="en-US" sz="3000"/>
              <a:t> avec Hadoop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DEEBB-793E-85B7-FB7F-61DF6ACFB98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</p:spTree>
    <p:extLst>
      <p:ext uri="{BB962C8B-B14F-4D97-AF65-F5344CB8AC3E}">
        <p14:creationId xmlns:p14="http://schemas.microsoft.com/office/powerpoint/2010/main" val="11326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FE92BB-5449-EC6E-D477-DEB83B50DE69}"/>
              </a:ext>
            </a:extLst>
          </p:cNvPr>
          <p:cNvSpPr/>
          <p:nvPr/>
        </p:nvSpPr>
        <p:spPr>
          <a:xfrm>
            <a:off x="1289956" y="2285999"/>
            <a:ext cx="9622971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FD7C2-B500-321C-0E86-93558F4F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9" y="451554"/>
            <a:ext cx="9056911" cy="781353"/>
          </a:xfrm>
        </p:spPr>
        <p:txBody>
          <a:bodyPr/>
          <a:lstStyle/>
          <a:p>
            <a:r>
              <a:rPr lang="en-US" sz="3000" err="1"/>
              <a:t>Projet</a:t>
            </a:r>
            <a:r>
              <a:rPr lang="en-US" sz="3000"/>
              <a:t> 2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68EC6C-385E-300F-0BDF-9ABF83B386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458519" y="1928193"/>
            <a:ext cx="2307598" cy="417837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CEAA4-FC4D-F150-32AC-2B24E48F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EA43F-AEB5-D875-B983-0F6BFEC7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30" y="1928281"/>
            <a:ext cx="3439885" cy="4177096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00EFF306-C46E-F414-9FBB-EA1BB6E5D5EC}"/>
              </a:ext>
            </a:extLst>
          </p:cNvPr>
          <p:cNvSpPr txBox="1"/>
          <p:nvPr/>
        </p:nvSpPr>
        <p:spPr>
          <a:xfrm>
            <a:off x="1946701" y="1284597"/>
            <a:ext cx="981425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Fromagerie du fil rouge: Nous </a:t>
            </a:r>
            <a:r>
              <a:rPr lang="en-US" sz="2000" err="1"/>
              <a:t>n’étudierons</a:t>
            </a:r>
            <a:r>
              <a:rPr lang="en-US" sz="2000"/>
              <a:t> que </a:t>
            </a:r>
            <a:r>
              <a:rPr lang="en-US" sz="2000" err="1"/>
              <a:t>certaines</a:t>
            </a:r>
            <a:r>
              <a:rPr lang="en-US" sz="2000"/>
              <a:t> des variables, </a:t>
            </a:r>
            <a:r>
              <a:rPr lang="en-US" sz="2000" err="1"/>
              <a:t>conformément</a:t>
            </a:r>
            <a:r>
              <a:rPr lang="en-US" sz="2000"/>
              <a:t> au cahier des charges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72AC44-785B-1C65-27C1-E832A7065619}"/>
              </a:ext>
            </a:extLst>
          </p:cNvPr>
          <p:cNvSpPr/>
          <p:nvPr/>
        </p:nvSpPr>
        <p:spPr>
          <a:xfrm>
            <a:off x="885440" y="1407307"/>
            <a:ext cx="897088" cy="173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61ED-7756-054F-D076-5AB44B3F836B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4DD6C-2F46-03BF-3BF0-9CD1376B904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4492F-F5A7-79C7-9FFE-8CC5D4982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636" y="3194873"/>
            <a:ext cx="1343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0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FE92BB-5449-EC6E-D477-DEB83B50DE69}"/>
              </a:ext>
            </a:extLst>
          </p:cNvPr>
          <p:cNvSpPr/>
          <p:nvPr/>
        </p:nvSpPr>
        <p:spPr>
          <a:xfrm>
            <a:off x="1289956" y="2285999"/>
            <a:ext cx="9622971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FD7C2-B500-321C-0E86-93558F4F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9" y="677332"/>
            <a:ext cx="9056911" cy="781353"/>
          </a:xfrm>
        </p:spPr>
        <p:txBody>
          <a:bodyPr/>
          <a:lstStyle/>
          <a:p>
            <a:r>
              <a:rPr lang="en-US" sz="3000" err="1"/>
              <a:t>Projet</a:t>
            </a:r>
            <a:r>
              <a:rPr lang="en-US" sz="3000"/>
              <a:t> 2 : Analyse </a:t>
            </a:r>
            <a:r>
              <a:rPr lang="en-US" sz="3000" err="1"/>
              <a:t>exploratoire</a:t>
            </a:r>
            <a:endParaRPr lang="en-US" sz="3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CEAA4-FC4D-F150-32AC-2B24E48F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7A46-A22B-9C1E-F071-81D9C92F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0" y="3835239"/>
            <a:ext cx="5820420" cy="120328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448229-8EA1-45CD-6768-A974DFBB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4223" y="1883928"/>
            <a:ext cx="4675906" cy="79817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Beaucoup de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valeurs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inférieures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ou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égales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à 0 à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traiter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autour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de la variable  "points"</a:t>
            </a:r>
            <a:endParaRPr lang="en-US">
              <a:latin typeface="Garamond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F06214-9A46-1754-0813-F27C0258F1AB}"/>
              </a:ext>
            </a:extLst>
          </p:cNvPr>
          <p:cNvSpPr/>
          <p:nvPr/>
        </p:nvSpPr>
        <p:spPr>
          <a:xfrm>
            <a:off x="1000344" y="2227768"/>
            <a:ext cx="981754" cy="3149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793DC8-4671-1BCB-1A71-196C16D1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881384"/>
            <a:ext cx="3037114" cy="2172918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18235B33-3685-DF4C-F9D9-3652BF8836C2}"/>
              </a:ext>
            </a:extLst>
          </p:cNvPr>
          <p:cNvSpPr txBox="1"/>
          <p:nvPr/>
        </p:nvSpPr>
        <p:spPr>
          <a:xfrm>
            <a:off x="6836668" y="2032114"/>
            <a:ext cx="42854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 quasi-</a:t>
            </a:r>
            <a:r>
              <a:rPr lang="en-US" err="1"/>
              <a:t>totalité</a:t>
            </a:r>
            <a:r>
              <a:rPr lang="en-US"/>
              <a:t> des </a:t>
            </a:r>
            <a:r>
              <a:rPr lang="en-US" err="1"/>
              <a:t>commandes</a:t>
            </a:r>
            <a:r>
              <a:rPr lang="en-US"/>
              <a:t> de goodies ne </a:t>
            </a:r>
            <a:r>
              <a:rPr lang="en-US" err="1"/>
              <a:t>concernent</a:t>
            </a:r>
            <a:r>
              <a:rPr lang="en-US"/>
              <a:t> </a:t>
            </a:r>
            <a:r>
              <a:rPr lang="en-US" err="1"/>
              <a:t>qu’un</a:t>
            </a:r>
            <a:r>
              <a:rPr lang="en-US"/>
              <a:t> </a:t>
            </a:r>
            <a:r>
              <a:rPr lang="en-US" err="1"/>
              <a:t>colis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21756-83AC-06CE-D70D-8740823A3DD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25256-920E-70F0-21CA-1D8758387B4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1322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779" y="318047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2 : Recherche </a:t>
            </a:r>
            <a:r>
              <a:rPr lang="en-US" sz="3000" err="1"/>
              <a:t>étendue</a:t>
            </a:r>
            <a:endParaRPr lang="en-US" sz="30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37" y="2234808"/>
            <a:ext cx="9809018" cy="318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42CD7B-9471-F043-51F6-E52AA7A3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70" y="1370825"/>
            <a:ext cx="6863644" cy="597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8D7FB-6C0F-E0AE-E755-F8B15441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70" y="2191779"/>
            <a:ext cx="7315200" cy="3859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008B164-D123-71AF-7F3D-2916219E01C5}"/>
              </a:ext>
            </a:extLst>
          </p:cNvPr>
          <p:cNvSpPr/>
          <p:nvPr/>
        </p:nvSpPr>
        <p:spPr>
          <a:xfrm>
            <a:off x="821603" y="1625694"/>
            <a:ext cx="671310" cy="173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714DCDC-4CE9-77EF-C9A3-779E71DD812A}"/>
              </a:ext>
            </a:extLst>
          </p:cNvPr>
          <p:cNvSpPr/>
          <p:nvPr/>
        </p:nvSpPr>
        <p:spPr>
          <a:xfrm>
            <a:off x="915677" y="2293620"/>
            <a:ext cx="718347" cy="183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E0E3C-74E9-CD59-D7D3-6871936B0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438" y="2864032"/>
            <a:ext cx="2743200" cy="509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B8DED-F772-8B19-F305-CCD85ECBF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438" y="3379946"/>
            <a:ext cx="2743200" cy="643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5F99-5B33-F161-3460-5F421DE49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474" y="4028853"/>
            <a:ext cx="2743200" cy="92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990EC-09DA-BAAE-CAD8-221898C33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474" y="4957004"/>
            <a:ext cx="2743200" cy="121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7B69E8-F88B-A947-4D51-445104A5C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8104" y="4231135"/>
            <a:ext cx="2743200" cy="521804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0E445906-ECA0-D00D-79D0-84444619B652}"/>
              </a:ext>
            </a:extLst>
          </p:cNvPr>
          <p:cNvSpPr/>
          <p:nvPr/>
        </p:nvSpPr>
        <p:spPr>
          <a:xfrm>
            <a:off x="4515496" y="2859870"/>
            <a:ext cx="1100138" cy="31968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03EA7-F7EF-6E0C-5CAB-EF1351E4622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6ADA-8038-34F6-725B-08FEC809D4F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8168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3FA3B-AD58-66FC-0E82-94861D98BAA3}"/>
              </a:ext>
            </a:extLst>
          </p:cNvPr>
          <p:cNvSpPr/>
          <p:nvPr/>
        </p:nvSpPr>
        <p:spPr>
          <a:xfrm>
            <a:off x="1279071" y="2272393"/>
            <a:ext cx="9797142" cy="27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680E0-0F32-F875-4334-6720475C0ECD}"/>
              </a:ext>
            </a:extLst>
          </p:cNvPr>
          <p:cNvSpPr txBox="1"/>
          <p:nvPr/>
        </p:nvSpPr>
        <p:spPr>
          <a:xfrm>
            <a:off x="2465526" y="827402"/>
            <a:ext cx="811644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Mise </a:t>
            </a:r>
            <a:r>
              <a:rPr lang="en-US" sz="3000" b="1" u="sng" err="1"/>
              <a:t>en</a:t>
            </a:r>
            <a:r>
              <a:rPr lang="en-US" sz="3000" b="1" u="sng"/>
              <a:t> </a:t>
            </a:r>
            <a:r>
              <a:rPr lang="en-US" sz="3000" b="1" u="sng" err="1"/>
              <a:t>contexte</a:t>
            </a:r>
            <a:r>
              <a:rPr lang="en-US" sz="3000" b="1" u="sng"/>
              <a:t> des </a:t>
            </a:r>
            <a:r>
              <a:rPr lang="en-US" sz="3000" b="1" u="sng" err="1"/>
              <a:t>objectifs</a:t>
            </a:r>
            <a:r>
              <a:rPr lang="en-US" sz="3000" b="1" u="sng"/>
              <a:t> de la formation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A7E1A11-075F-FF1A-A6F0-22BE771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43" y="2087336"/>
            <a:ext cx="5804806" cy="321400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FBC97E-A0FF-94ED-49D6-14256EC46E30}"/>
              </a:ext>
            </a:extLst>
          </p:cNvPr>
          <p:cNvCxnSpPr/>
          <p:nvPr/>
        </p:nvCxnSpPr>
        <p:spPr>
          <a:xfrm>
            <a:off x="5611586" y="1719943"/>
            <a:ext cx="29936" cy="37310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2B57E71B-11D2-510D-0280-752C8FB70D55}"/>
              </a:ext>
            </a:extLst>
          </p:cNvPr>
          <p:cNvSpPr/>
          <p:nvPr/>
        </p:nvSpPr>
        <p:spPr>
          <a:xfrm>
            <a:off x="762000" y="2163535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E37AFDF-7E44-99A4-630B-A86105FD2A16}"/>
              </a:ext>
            </a:extLst>
          </p:cNvPr>
          <p:cNvSpPr/>
          <p:nvPr/>
        </p:nvSpPr>
        <p:spPr>
          <a:xfrm>
            <a:off x="761999" y="3265713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5E3A8-C999-F28B-4322-93F61E9E51A1}"/>
              </a:ext>
            </a:extLst>
          </p:cNvPr>
          <p:cNvSpPr txBox="1"/>
          <p:nvPr/>
        </p:nvSpPr>
        <p:spPr>
          <a:xfrm>
            <a:off x="1279071" y="2163535"/>
            <a:ext cx="38508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57 </a:t>
            </a:r>
            <a:r>
              <a:rPr lang="en-US" b="1" err="1"/>
              <a:t>jours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présentiel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B3566-8E20-D2FD-E691-BA31055A5E4D}"/>
              </a:ext>
            </a:extLst>
          </p:cNvPr>
          <p:cNvSpPr txBox="1"/>
          <p:nvPr/>
        </p:nvSpPr>
        <p:spPr>
          <a:xfrm>
            <a:off x="1279070" y="3252106"/>
            <a:ext cx="38508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 </a:t>
            </a:r>
            <a:r>
              <a:rPr lang="en-US" b="1" err="1"/>
              <a:t>projets</a:t>
            </a:r>
            <a:r>
              <a:rPr lang="en-US" b="1"/>
              <a:t> </a:t>
            </a:r>
            <a:r>
              <a:rPr lang="en-US" b="1" err="1"/>
              <a:t>opérationnels</a:t>
            </a:r>
            <a:endParaRPr lang="en-US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3CD559-528F-E356-A8FF-AA627B69FDA9}"/>
              </a:ext>
            </a:extLst>
          </p:cNvPr>
          <p:cNvSpPr/>
          <p:nvPr/>
        </p:nvSpPr>
        <p:spPr>
          <a:xfrm>
            <a:off x="761998" y="4748891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D4D61-1934-81E5-15E5-CE1943D461EB}"/>
              </a:ext>
            </a:extLst>
          </p:cNvPr>
          <p:cNvSpPr txBox="1"/>
          <p:nvPr/>
        </p:nvSpPr>
        <p:spPr>
          <a:xfrm>
            <a:off x="1279069" y="4612820"/>
            <a:ext cx="38508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Modules </a:t>
            </a:r>
            <a:r>
              <a:rPr lang="en-US" b="1" err="1"/>
              <a:t>relatifs</a:t>
            </a:r>
            <a:r>
              <a:rPr lang="en-US" b="1"/>
              <a:t> à des </a:t>
            </a:r>
            <a:r>
              <a:rPr lang="en-US" b="1" err="1"/>
              <a:t>outils</a:t>
            </a:r>
            <a:r>
              <a:rPr lang="en-US" b="1"/>
              <a:t> </a:t>
            </a:r>
            <a:r>
              <a:rPr lang="en-US" b="1" err="1"/>
              <a:t>fortement</a:t>
            </a:r>
            <a:r>
              <a:rPr lang="en-US" b="1"/>
              <a:t> </a:t>
            </a:r>
            <a:r>
              <a:rPr lang="en-US" b="1" err="1"/>
              <a:t>utilisés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entreprise</a:t>
            </a:r>
          </a:p>
        </p:txBody>
      </p:sp>
    </p:spTree>
    <p:extLst>
      <p:ext uri="{BB962C8B-B14F-4D97-AF65-F5344CB8AC3E}">
        <p14:creationId xmlns:p14="http://schemas.microsoft.com/office/powerpoint/2010/main" val="223035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45" y="264446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</a:rPr>
              <a:t>Projet</a:t>
            </a:r>
            <a:r>
              <a:rPr lang="en-US" sz="3000">
                <a:solidFill>
                  <a:srgbClr val="262626"/>
                </a:solidFill>
              </a:rPr>
              <a:t> 2 : </a:t>
            </a:r>
            <a:r>
              <a:rPr lang="en-US" sz="3000">
                <a:solidFill>
                  <a:srgbClr val="000000"/>
                </a:solidFill>
              </a:rPr>
              <a:t>Traitement des </a:t>
            </a:r>
            <a:r>
              <a:rPr lang="en-US" sz="3000" err="1">
                <a:solidFill>
                  <a:srgbClr val="000000"/>
                </a:solidFill>
              </a:rPr>
              <a:t>différentes</a:t>
            </a:r>
            <a:r>
              <a:rPr lang="en-US" sz="3000">
                <a:solidFill>
                  <a:srgbClr val="000000"/>
                </a:solidFill>
              </a:rPr>
              <a:t> </a:t>
            </a:r>
            <a:r>
              <a:rPr lang="en-US" sz="3000" err="1">
                <a:solidFill>
                  <a:srgbClr val="000000"/>
                </a:solidFill>
              </a:rPr>
              <a:t>problématiques</a:t>
            </a:r>
            <a:endParaRPr lang="en-US" sz="3000" err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3" y="2310068"/>
            <a:ext cx="9809018" cy="318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7503A8-EBC0-E033-2A1E-30A7A892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2313715"/>
            <a:ext cx="4278086" cy="1033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599BD-34C2-5F14-510C-D7AD8E87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28" y="2102891"/>
            <a:ext cx="4887686" cy="11608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6C50C1-CBA8-F410-140E-4DCF8813E5E7}"/>
              </a:ext>
            </a:extLst>
          </p:cNvPr>
          <p:cNvCxnSpPr/>
          <p:nvPr/>
        </p:nvCxnSpPr>
        <p:spPr>
          <a:xfrm>
            <a:off x="5271407" y="2612571"/>
            <a:ext cx="1002849" cy="160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662890-4729-3BFB-0A9A-BA2EE418A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372" y="3423894"/>
            <a:ext cx="3037114" cy="2426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B7B61-309E-2542-F46D-45DCBCEC5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910" y="3433083"/>
            <a:ext cx="1152525" cy="36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ECA3DD-2436-C5D3-B200-B6575ACF6FBE}"/>
              </a:ext>
            </a:extLst>
          </p:cNvPr>
          <p:cNvSpPr txBox="1"/>
          <p:nvPr/>
        </p:nvSpPr>
        <p:spPr>
          <a:xfrm>
            <a:off x="1763485" y="1300843"/>
            <a:ext cx="75982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Avoir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commande</a:t>
            </a:r>
            <a:r>
              <a:rPr lang="en-US" dirty="0"/>
              <a:t> par </a:t>
            </a:r>
            <a:r>
              <a:rPr lang="en-US" dirty="0" err="1"/>
              <a:t>ville</a:t>
            </a:r>
            <a:r>
              <a:rPr lang="en-US" dirty="0"/>
              <a:t> sur le </a:t>
            </a:r>
            <a:r>
              <a:rPr lang="en-US" dirty="0" err="1"/>
              <a:t>département</a:t>
            </a:r>
            <a:r>
              <a:rPr lang="en-US" dirty="0"/>
              <a:t> de la </a:t>
            </a:r>
            <a:r>
              <a:rPr lang="en-US" dirty="0" err="1"/>
              <a:t>Mayenne</a:t>
            </a:r>
            <a:r>
              <a:rPr lang="en-US" dirty="0"/>
              <a:t>(53) </a:t>
            </a:r>
            <a:r>
              <a:rPr lang="en-US" dirty="0" err="1"/>
              <a:t>regroupé</a:t>
            </a:r>
            <a:r>
              <a:rPr lang="en-US" dirty="0"/>
              <a:t> par </a:t>
            </a:r>
            <a:r>
              <a:rPr lang="en-US" dirty="0" err="1"/>
              <a:t>objet</a:t>
            </a:r>
            <a:r>
              <a:rPr lang="en-US" dirty="0"/>
              <a:t>(</a:t>
            </a:r>
            <a:r>
              <a:rPr lang="en-US" dirty="0" err="1"/>
              <a:t>dont</a:t>
            </a:r>
            <a:r>
              <a:rPr lang="en-US" dirty="0"/>
              <a:t> la </a:t>
            </a:r>
            <a:r>
              <a:rPr lang="en-US" dirty="0" err="1"/>
              <a:t>quantité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supérieure à 5) par </a:t>
            </a:r>
            <a:r>
              <a:rPr lang="en-US" dirty="0" err="1"/>
              <a:t>année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76CE4-02CB-F4C5-E9C3-78FBBD5ED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68" y="1293151"/>
            <a:ext cx="523875" cy="276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73383-D81A-1E2B-A4B8-84548461F8DC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423FE-5CCD-8B81-6244-EE766E47AFC6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031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583" y="221605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300660"/>
            <a:ext cx="9809018" cy="31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11BB-0D7A-2B20-010A-C75B4E5F24F0}"/>
              </a:ext>
            </a:extLst>
          </p:cNvPr>
          <p:cNvSpPr txBox="1"/>
          <p:nvPr/>
        </p:nvSpPr>
        <p:spPr>
          <a:xfrm>
            <a:off x="3385456" y="1259055"/>
            <a:ext cx="5834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MAPPER :  lot1 question 1 : pour limiter le flux </a:t>
            </a:r>
            <a:r>
              <a:rPr lang="en-US" err="1"/>
              <a:t>d'information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4777-AD1E-17AC-DE92-EC605E9BD96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1B30-721A-F310-EBCD-B79595898F9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2A682-C4B2-7DA7-508C-72B03F04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04" y="1711621"/>
            <a:ext cx="7183819" cy="41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35097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300660"/>
            <a:ext cx="9809018" cy="31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11BB-0D7A-2B20-010A-C75B4E5F24F0}"/>
              </a:ext>
            </a:extLst>
          </p:cNvPr>
          <p:cNvSpPr txBox="1"/>
          <p:nvPr/>
        </p:nvSpPr>
        <p:spPr>
          <a:xfrm>
            <a:off x="3428387" y="1340570"/>
            <a:ext cx="6215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REDUCER : lot 1 question 1 : pour limiter le flux </a:t>
            </a:r>
            <a:r>
              <a:rPr lang="en-US" err="1"/>
              <a:t>d'information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4777-AD1E-17AC-DE92-EC605E9BD96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1B30-721A-F310-EBCD-B79595898F9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43612-8AB3-ED09-59F8-6202CF49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1" y="2206017"/>
            <a:ext cx="3019096" cy="3694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D44E7-5FA6-8E2F-AED5-2DE39082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77" y="2200038"/>
            <a:ext cx="7407165" cy="36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131" y="307637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263030"/>
            <a:ext cx="9809018" cy="3188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E55DC1-F9C2-C33A-0D84-DFFAE51F6504}"/>
              </a:ext>
            </a:extLst>
          </p:cNvPr>
          <p:cNvSpPr/>
          <p:nvPr/>
        </p:nvSpPr>
        <p:spPr>
          <a:xfrm>
            <a:off x="1567003" y="1479255"/>
            <a:ext cx="785812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F451B-0521-DF6F-B38B-253C7FB06E78}"/>
              </a:ext>
            </a:extLst>
          </p:cNvPr>
          <p:cNvSpPr txBox="1"/>
          <p:nvPr/>
        </p:nvSpPr>
        <p:spPr>
          <a:xfrm>
            <a:off x="737331" y="15266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C103F-593B-06F6-C1AB-FCE46FF7B204}"/>
              </a:ext>
            </a:extLst>
          </p:cNvPr>
          <p:cNvSpPr txBox="1"/>
          <p:nvPr/>
        </p:nvSpPr>
        <p:spPr>
          <a:xfrm>
            <a:off x="2526925" y="1428750"/>
            <a:ext cx="85030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courbe</a:t>
            </a:r>
            <a:r>
              <a:rPr lang="en-US" dirty="0"/>
              <a:t> de </a:t>
            </a:r>
            <a:r>
              <a:rPr lang="en-US" dirty="0" err="1"/>
              <a:t>croissance</a:t>
            </a:r>
            <a:r>
              <a:rPr lang="en-US" dirty="0"/>
              <a:t> </a:t>
            </a:r>
            <a:r>
              <a:rPr lang="en-US" sz="2200" b="1" dirty="0"/>
              <a:t>par </a:t>
            </a:r>
            <a:r>
              <a:rPr lang="en-US" sz="2200" b="1" dirty="0" err="1"/>
              <a:t>objet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les </a:t>
            </a:r>
            <a:r>
              <a:rPr lang="en-US" dirty="0" err="1"/>
              <a:t>départements</a:t>
            </a:r>
            <a:r>
              <a:rPr lang="en-US" dirty="0"/>
              <a:t> de la </a:t>
            </a:r>
            <a:r>
              <a:rPr lang="en-US" dirty="0" err="1"/>
              <a:t>Mayenne</a:t>
            </a:r>
            <a:r>
              <a:rPr lang="en-US" dirty="0"/>
              <a:t>(53), de la Sarthe(72), et du Maine et Loir(49)</a:t>
            </a: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9AE6C-02F6-4095-69D0-80E99D08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07" y="2432413"/>
            <a:ext cx="4295422" cy="307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D4C8-74DF-1FFF-D8F3-AD8F1396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04" y="2426435"/>
            <a:ext cx="4126087" cy="305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0304B-1766-4409-97BD-3A89EF863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78" y="2083537"/>
            <a:ext cx="5461940" cy="583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4FD26-C25D-45A5-C118-54AD18140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809" y="2191813"/>
            <a:ext cx="3900311" cy="1789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F5A09-B1C6-D4E7-F48F-DE5CC290C29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50EAC-F7D9-4E5B-0AA2-6D10D4F94AA1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360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69" y="559801"/>
            <a:ext cx="9601196" cy="1107222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263030"/>
            <a:ext cx="9809018" cy="3188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E55DC1-F9C2-C33A-0D84-DFFAE51F6504}"/>
              </a:ext>
            </a:extLst>
          </p:cNvPr>
          <p:cNvSpPr/>
          <p:nvPr/>
        </p:nvSpPr>
        <p:spPr>
          <a:xfrm>
            <a:off x="1567003" y="1479255"/>
            <a:ext cx="785812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F451B-0521-DF6F-B38B-253C7FB06E78}"/>
              </a:ext>
            </a:extLst>
          </p:cNvPr>
          <p:cNvSpPr txBox="1"/>
          <p:nvPr/>
        </p:nvSpPr>
        <p:spPr>
          <a:xfrm>
            <a:off x="747927" y="15321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C103F-593B-06F6-C1AB-FCE46FF7B204}"/>
              </a:ext>
            </a:extLst>
          </p:cNvPr>
          <p:cNvSpPr txBox="1"/>
          <p:nvPr/>
        </p:nvSpPr>
        <p:spPr>
          <a:xfrm>
            <a:off x="2526925" y="1428750"/>
            <a:ext cx="85030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 client </a:t>
            </a:r>
            <a:r>
              <a:rPr lang="en-US" err="1"/>
              <a:t>désire</a:t>
            </a:r>
            <a:r>
              <a:rPr lang="en-US"/>
              <a:t> </a:t>
            </a:r>
            <a:r>
              <a:rPr lang="en-US" err="1"/>
              <a:t>avoir</a:t>
            </a:r>
            <a:r>
              <a:rPr lang="en-US"/>
              <a:t> pour les </a:t>
            </a:r>
            <a:r>
              <a:rPr lang="en-US" b="1"/>
              <a:t>100 </a:t>
            </a:r>
            <a:r>
              <a:rPr lang="en-US" b="1" err="1"/>
              <a:t>meilleures</a:t>
            </a:r>
            <a:r>
              <a:rPr lang="en-US"/>
              <a:t> </a:t>
            </a:r>
            <a:r>
              <a:rPr lang="en-US" err="1"/>
              <a:t>commandes</a:t>
            </a:r>
            <a:r>
              <a:rPr lang="en-US"/>
              <a:t> entre 2006 et 2016 avec la </a:t>
            </a:r>
            <a:r>
              <a:rPr lang="en-US" err="1"/>
              <a:t>ville</a:t>
            </a:r>
            <a:r>
              <a:rPr lang="en-US"/>
              <a:t>, le </a:t>
            </a:r>
            <a:r>
              <a:rPr lang="en-US" err="1"/>
              <a:t>nombre</a:t>
            </a:r>
            <a:r>
              <a:rPr lang="en-US"/>
              <a:t> de </a:t>
            </a:r>
            <a:r>
              <a:rPr lang="en-US" err="1"/>
              <a:t>colis</a:t>
            </a:r>
            <a:r>
              <a:rPr lang="en-US"/>
              <a:t>, la </a:t>
            </a:r>
            <a:r>
              <a:rPr lang="en-US" err="1"/>
              <a:t>somme</a:t>
            </a:r>
            <a:r>
              <a:rPr lang="en-US"/>
              <a:t> des '</a:t>
            </a:r>
            <a:r>
              <a:rPr lang="en-US" err="1"/>
              <a:t>timbrecde</a:t>
            </a:r>
            <a:r>
              <a:rPr lang="en-US"/>
              <a:t>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427C4-7EB3-AAA5-8847-B6DFC75F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16" y="2672594"/>
            <a:ext cx="7092911" cy="3105849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154511C2-DF60-71C5-AEC2-7D8CD3D1ABE7}"/>
              </a:ext>
            </a:extLst>
          </p:cNvPr>
          <p:cNvSpPr txBox="1"/>
          <p:nvPr/>
        </p:nvSpPr>
        <p:spPr>
          <a:xfrm>
            <a:off x="2188103" y="2155912"/>
            <a:ext cx="80426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Mapper : </a:t>
            </a:r>
            <a:r>
              <a:rPr lang="en-US" b="1" err="1"/>
              <a:t>Filtre</a:t>
            </a:r>
            <a:r>
              <a:rPr lang="en-US" b="1"/>
              <a:t> les </a:t>
            </a:r>
            <a:r>
              <a:rPr lang="en-US" b="1" err="1"/>
              <a:t>données</a:t>
            </a:r>
            <a:r>
              <a:rPr lang="en-US" b="1"/>
              <a:t> sur les </a:t>
            </a:r>
            <a:r>
              <a:rPr lang="en-US" b="1" err="1"/>
              <a:t>Années</a:t>
            </a:r>
            <a:r>
              <a:rPr lang="en-US" b="1"/>
              <a:t> </a:t>
            </a:r>
            <a:r>
              <a:rPr lang="en-US" b="1" err="1"/>
              <a:t>puis</a:t>
            </a:r>
            <a:r>
              <a:rPr lang="en-US" b="1"/>
              <a:t> </a:t>
            </a:r>
            <a:r>
              <a:rPr lang="en-US" b="1" err="1"/>
              <a:t>récupère</a:t>
            </a:r>
            <a:r>
              <a:rPr lang="en-US" b="1"/>
              <a:t> </a:t>
            </a:r>
            <a:r>
              <a:rPr lang="en-US" b="1" err="1"/>
              <a:t>ce</a:t>
            </a:r>
            <a:r>
              <a:rPr lang="en-US" b="1"/>
              <a:t> qui nous </a:t>
            </a:r>
            <a:r>
              <a:rPr lang="en-US" b="1" err="1"/>
              <a:t>intéresse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E55ED-7174-B30B-4209-1F0E02216AB3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DD180-A1D2-4047-BE76-54A99BDB41C3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7579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69" y="56361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dirty="0"/>
              <a:t> </a:t>
            </a:r>
            <a:r>
              <a:rPr lang="en-US" sz="3000" dirty="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 dirty="0">
                <a:solidFill>
                  <a:srgbClr val="262626"/>
                </a:solidFill>
                <a:latin typeface="Garamond"/>
                <a:cs typeface="Calibri Light"/>
              </a:rPr>
              <a:t> 2 : </a:t>
            </a:r>
            <a:r>
              <a:rPr lang="en-US" sz="3000" dirty="0" err="1">
                <a:solidFill>
                  <a:srgbClr val="000000"/>
                </a:solidFill>
                <a:latin typeface="Garamond"/>
                <a:cs typeface="Calibri Light"/>
              </a:rPr>
              <a:t>Intégration</a:t>
            </a:r>
            <a:r>
              <a:rPr lang="en-US" sz="3000" dirty="0">
                <a:solidFill>
                  <a:srgbClr val="000000"/>
                </a:solidFill>
                <a:latin typeface="Garamond"/>
                <a:cs typeface="Calibri Light"/>
              </a:rPr>
              <a:t> des </a:t>
            </a:r>
            <a:r>
              <a:rPr lang="en-US" sz="3000" dirty="0" err="1">
                <a:solidFill>
                  <a:srgbClr val="000000"/>
                </a:solidFill>
                <a:latin typeface="Garamond"/>
                <a:cs typeface="Calibri Light"/>
              </a:rPr>
              <a:t>résultats</a:t>
            </a:r>
            <a:r>
              <a:rPr lang="en-US" sz="3000" dirty="0">
                <a:solidFill>
                  <a:srgbClr val="000000"/>
                </a:solidFill>
                <a:latin typeface="Garamond"/>
                <a:cs typeface="Calibri Light"/>
              </a:rPr>
              <a:t> dans la base de </a:t>
            </a:r>
            <a:r>
              <a:rPr lang="en-US" sz="3000" dirty="0" err="1">
                <a:solidFill>
                  <a:srgbClr val="000000"/>
                </a:solidFill>
                <a:latin typeface="Garamond"/>
                <a:cs typeface="Calibri Light"/>
              </a:rPr>
              <a:t>données</a:t>
            </a:r>
            <a:r>
              <a:rPr lang="en-US" sz="3000" dirty="0">
                <a:solidFill>
                  <a:srgbClr val="000000"/>
                </a:solidFill>
                <a:latin typeface="Garamond"/>
                <a:cs typeface="Calibri Light"/>
              </a:rPr>
              <a:t> HBase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328882"/>
            <a:ext cx="9809018" cy="318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BAF7E-037A-E93E-F168-2063C683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4" y="1709930"/>
            <a:ext cx="5129493" cy="4383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03951-C61C-2DC0-8C5A-395835F1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11" y="1602344"/>
            <a:ext cx="5253458" cy="45070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05E65-2856-577F-DDB4-A814F891463D}"/>
              </a:ext>
            </a:extLst>
          </p:cNvPr>
          <p:cNvCxnSpPr/>
          <p:nvPr/>
        </p:nvCxnSpPr>
        <p:spPr>
          <a:xfrm>
            <a:off x="4685105" y="3656264"/>
            <a:ext cx="1397403" cy="24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EDBA87-01CD-70C1-1C8A-E88B411CD0EC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95CA9-4BE5-7823-2D22-68421100028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6119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8">
            <a:extLst>
              <a:ext uri="{FF2B5EF4-FFF2-40B4-BE49-F238E27FC236}">
                <a16:creationId xmlns:a16="http://schemas.microsoft.com/office/drawing/2014/main" id="{97FED9E9-9B90-766E-5C70-D051E8EF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3164D-3C4F-DE75-457F-ADD2535F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D9C35-1EAF-6337-49CC-CAC9D348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67" y="1249555"/>
            <a:ext cx="7929310" cy="47323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F0D25C-1ED2-7161-1E04-A38DD477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57" y="270766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3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300">
                <a:solidFill>
                  <a:srgbClr val="262626"/>
                </a:solidFill>
                <a:latin typeface="Garamond"/>
                <a:cs typeface="Calibri Light"/>
              </a:rPr>
              <a:t> 2 :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Sécurisation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dans la base de 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données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HBase</a:t>
            </a:r>
          </a:p>
        </p:txBody>
      </p:sp>
    </p:spTree>
    <p:extLst>
      <p:ext uri="{BB962C8B-B14F-4D97-AF65-F5344CB8AC3E}">
        <p14:creationId xmlns:p14="http://schemas.microsoft.com/office/powerpoint/2010/main" val="166776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DC2C31F-CD74-9A1F-B095-CDB92822895A}"/>
              </a:ext>
            </a:extLst>
          </p:cNvPr>
          <p:cNvSpPr txBox="1"/>
          <p:nvPr/>
        </p:nvSpPr>
        <p:spPr>
          <a:xfrm>
            <a:off x="1932135" y="2377938"/>
            <a:ext cx="84908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>
                <a:solidFill>
                  <a:srgbClr val="262626"/>
                </a:solidFill>
              </a:rPr>
              <a:t>Projet 3 : Concevoir un système d'intelligence artificielle et d'apprentissage automatique</a:t>
            </a:r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D0909-A41D-B93B-4FB2-F6586F0600DB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33CE2-69EE-C6AF-D26E-D7D60125912E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5054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29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BC748-92AA-8860-55BC-0B7D74DF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531" y="42179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Méthodologie</a:t>
            </a:r>
            <a:r>
              <a:rPr lang="en-US" sz="3000"/>
              <a:t> de </a:t>
            </a:r>
            <a:r>
              <a:rPr lang="en-US" sz="3000" err="1"/>
              <a:t>résolution</a:t>
            </a:r>
            <a:endParaRPr lang="en-US" sz="30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7D78F6-F0DC-647A-648C-0F7E666C32CA}"/>
              </a:ext>
            </a:extLst>
          </p:cNvPr>
          <p:cNvSpPr txBox="1"/>
          <p:nvPr/>
        </p:nvSpPr>
        <p:spPr>
          <a:xfrm>
            <a:off x="6098673" y="2245077"/>
            <a:ext cx="89792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Collecte des données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Choix techniques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Analyse exploratoire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Modélisation des phénomènes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Application Web </a:t>
            </a:r>
          </a:p>
        </p:txBody>
      </p:sp>
      <p:pic>
        <p:nvPicPr>
          <p:cNvPr id="2" name="Picture 1" descr="A group of bottles of beer&#10;&#10;Description automatically generated">
            <a:extLst>
              <a:ext uri="{FF2B5EF4-FFF2-40B4-BE49-F238E27FC236}">
                <a16:creationId xmlns:a16="http://schemas.microsoft.com/office/drawing/2014/main" id="{7C6870B3-C832-1571-5A41-8B70E8B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197793"/>
            <a:ext cx="4069277" cy="2680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00240-0393-D95E-BA86-5237DE8FE1C2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E3513-0534-0F57-D924-CAEF5E63BD23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0977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30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BC748-92AA-8860-55BC-0B7D74DF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00" y="41333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Collecte</a:t>
            </a:r>
            <a:r>
              <a:rPr lang="en-US" sz="3000"/>
              <a:t> des </a:t>
            </a:r>
            <a:r>
              <a:rPr lang="en-US" sz="3000" err="1"/>
              <a:t>données</a:t>
            </a:r>
            <a:endParaRPr lang="en-US" sz="30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7D78F6-F0DC-647A-648C-0F7E666C32CA}"/>
              </a:ext>
            </a:extLst>
          </p:cNvPr>
          <p:cNvSpPr txBox="1"/>
          <p:nvPr/>
        </p:nvSpPr>
        <p:spPr>
          <a:xfrm>
            <a:off x="1087534" y="3157993"/>
            <a:ext cx="65460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Récupération des données à partir d'un fichier .csv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Données relatives : Utilisateurs et indicateurs de processus de fabrication</a:t>
            </a:r>
          </a:p>
        </p:txBody>
      </p:sp>
      <p:pic>
        <p:nvPicPr>
          <p:cNvPr id="2" name="Image 1" descr="Une image contenant texte, menu, capture d’écran, Police&#10;&#10;Description générée automatiquement">
            <a:extLst>
              <a:ext uri="{FF2B5EF4-FFF2-40B4-BE49-F238E27FC236}">
                <a16:creationId xmlns:a16="http://schemas.microsoft.com/office/drawing/2014/main" id="{9CF0CCEF-523F-E9FC-3D2E-70188E16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387" y="1999795"/>
            <a:ext cx="2841522" cy="4076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D43FD5B-A16F-DD0A-7FF4-8D5993E2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943" y="5769553"/>
            <a:ext cx="363682" cy="15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13BC9-64E5-B0F6-C615-C62410C161F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22E95-CAA2-73F3-6D3A-3690619704B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0159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6E92A-2AAB-73C5-0B45-2F9A61F956F0}"/>
              </a:ext>
            </a:extLst>
          </p:cNvPr>
          <p:cNvSpPr txBox="1"/>
          <p:nvPr/>
        </p:nvSpPr>
        <p:spPr>
          <a:xfrm>
            <a:off x="4925786" y="789214"/>
            <a:ext cx="70348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Plan de </a:t>
            </a:r>
            <a:r>
              <a:rPr lang="en-US" sz="3000" b="1" u="sng" err="1"/>
              <a:t>l'exposé</a:t>
            </a:r>
            <a:endParaRPr lang="en-US" sz="3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90F53-A46E-A02D-EF40-572A01A193E7}"/>
              </a:ext>
            </a:extLst>
          </p:cNvPr>
          <p:cNvSpPr txBox="1"/>
          <p:nvPr/>
        </p:nvSpPr>
        <p:spPr>
          <a:xfrm>
            <a:off x="2190749" y="1973035"/>
            <a:ext cx="940253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b="1" err="1"/>
              <a:t>Méthodologie</a:t>
            </a:r>
            <a:r>
              <a:rPr lang="en-US" b="1"/>
              <a:t> </a:t>
            </a:r>
            <a:r>
              <a:rPr lang="en-US" b="1" err="1"/>
              <a:t>générale</a:t>
            </a:r>
            <a:r>
              <a:rPr lang="en-US" b="1"/>
              <a:t> </a:t>
            </a:r>
            <a:r>
              <a:rPr lang="en-US" b="1" err="1"/>
              <a:t>d'équipe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/>
              <a:t>Cahiers des charges </a:t>
            </a:r>
            <a:r>
              <a:rPr lang="en-US" b="1" err="1"/>
              <a:t>fonctionnels</a:t>
            </a:r>
            <a:r>
              <a:rPr lang="en-US" b="1"/>
              <a:t> de </a:t>
            </a:r>
            <a:r>
              <a:rPr lang="en-US" b="1" err="1"/>
              <a:t>chaque</a:t>
            </a:r>
            <a:r>
              <a:rPr lang="en-US" b="1"/>
              <a:t> </a:t>
            </a:r>
            <a:r>
              <a:rPr lang="en-US" b="1" err="1"/>
              <a:t>projet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 err="1"/>
              <a:t>Présentation</a:t>
            </a:r>
            <a:r>
              <a:rPr lang="en-US" b="1"/>
              <a:t> </a:t>
            </a:r>
            <a:r>
              <a:rPr lang="en-US" b="1" err="1"/>
              <a:t>succinte</a:t>
            </a:r>
            <a:r>
              <a:rPr lang="en-US" b="1"/>
              <a:t> de </a:t>
            </a:r>
            <a:r>
              <a:rPr lang="en-US" b="1" err="1"/>
              <a:t>chaque</a:t>
            </a:r>
            <a:r>
              <a:rPr lang="en-US" b="1"/>
              <a:t> </a:t>
            </a:r>
            <a:r>
              <a:rPr lang="en-US" b="1" err="1"/>
              <a:t>projet</a:t>
            </a:r>
            <a:r>
              <a:rPr lang="en-US" b="1"/>
              <a:t> </a:t>
            </a:r>
            <a:r>
              <a:rPr lang="en-US" b="1" err="1"/>
              <a:t>en</a:t>
            </a:r>
            <a:r>
              <a:rPr lang="en-US" b="1"/>
              <a:t> lien avec les </a:t>
            </a:r>
            <a:r>
              <a:rPr lang="en-US" b="1" err="1"/>
              <a:t>objectifs</a:t>
            </a:r>
            <a:r>
              <a:rPr lang="en-US" b="1"/>
              <a:t> de formation</a:t>
            </a:r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 err="1"/>
              <a:t>Démonstration</a:t>
            </a:r>
            <a:r>
              <a:rPr lang="en-US" b="1"/>
              <a:t> </a:t>
            </a:r>
            <a:r>
              <a:rPr lang="en-US" b="1" err="1"/>
              <a:t>d'une</a:t>
            </a:r>
            <a:r>
              <a:rPr lang="en-US" b="1"/>
              <a:t> application web qui </a:t>
            </a:r>
            <a:r>
              <a:rPr lang="en-US" b="1" err="1"/>
              <a:t>permet</a:t>
            </a:r>
            <a:r>
              <a:rPr lang="en-US" b="1"/>
              <a:t> </a:t>
            </a:r>
            <a:r>
              <a:rPr lang="en-US" b="1" err="1"/>
              <a:t>d'effectuer</a:t>
            </a:r>
            <a:r>
              <a:rPr lang="en-US" b="1"/>
              <a:t> des </a:t>
            </a:r>
            <a:r>
              <a:rPr lang="en-US" b="1" err="1"/>
              <a:t>prédictions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/>
              <a:t>Conclusion</a:t>
            </a:r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BA3C9052-0C2D-D8C4-1A92-C1F3C98A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344044-DBA5-6684-DD6B-C32572C9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29B4B1-3986-7E5B-A2AE-40C2449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71" y="496813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Choix techniques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265F662-CB53-5FB8-3CEB-1BEA6E1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4574F-79F3-C3D1-C12D-F90D80231139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0C3A9-7DA1-E7D2-FAB6-CFFAD0FFBB1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8" name="Image 7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489FBF8B-A2DB-0E39-C4F1-A5952992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52" y="1546602"/>
            <a:ext cx="9007433" cy="41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7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26F320-6C43-3579-F98D-AC8C7EAC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32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E6B617-914A-4C78-0331-8476B2A8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95E9FE-07DA-D114-FD27-51AA6DF7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45" y="511657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12" name="Image 1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72B5E70-B8D4-D816-E52B-52A174B7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9" y="1785463"/>
            <a:ext cx="5088136" cy="40351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15E25A3-ADF4-BE2A-3C8A-F2386753C82F}"/>
              </a:ext>
            </a:extLst>
          </p:cNvPr>
          <p:cNvSpPr txBox="1"/>
          <p:nvPr/>
        </p:nvSpPr>
        <p:spPr>
          <a:xfrm>
            <a:off x="6364431" y="2294658"/>
            <a:ext cx="482311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dirty="0"/>
              <a:t>Affichage du </a:t>
            </a:r>
            <a:r>
              <a:rPr lang="fr-FR" dirty="0" err="1"/>
              <a:t>HeatMap</a:t>
            </a:r>
            <a:r>
              <a:rPr lang="fr-FR" dirty="0"/>
              <a:t> des données afin de sélectionner les colonnes à supprimer et les colonnes à imputer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dirty="0"/>
              <a:t>Choix de ne supprimer que les colonnes dont le taux de valeur manquantes est supérieur à 40%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3475-9883-13A3-990D-3EA02F2DBF53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4C2E5-CD43-FD11-0496-52BE1991379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353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D5956F-0B8D-39A5-770B-FE91552C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F980CB-F810-8A57-67B8-855CC3C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1704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4EFD831-27D5-548E-29AA-6D2074BB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49936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615CAC5-F2D6-B58E-9627-2B93A6E4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79B76EE-8570-B1A0-5335-8ED89FE1A72A}"/>
              </a:ext>
            </a:extLst>
          </p:cNvPr>
          <p:cNvSpPr txBox="1"/>
          <p:nvPr/>
        </p:nvSpPr>
        <p:spPr>
          <a:xfrm>
            <a:off x="1445608" y="1958478"/>
            <a:ext cx="96382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Suppression des variables qui n'ont pas de sens pour notre problématique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recettes qui ne comportent pas de style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recettes qui ont un FG &lt; 0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doublons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Création de nouvelles variables et drop des anciennes colonnes</a:t>
            </a:r>
          </a:p>
        </p:txBody>
      </p:sp>
      <p:pic>
        <p:nvPicPr>
          <p:cNvPr id="15" name="Image 14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4FA10F23-A000-BA34-00A7-7D4C55C7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67" y="3948465"/>
            <a:ext cx="8533657" cy="1404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9CE28-7013-1D49-B9AB-4C892B665BE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C38F3-211F-2B7F-DE38-21E37EC11DE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225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34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210" y="38787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195132" y="1608843"/>
            <a:ext cx="962837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Séparation du jeu de données (80% entrainement et 20% validation)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Imputation des données :</a:t>
            </a:r>
          </a:p>
          <a:p>
            <a:pPr marL="742950" lvl="1" indent="-285750">
              <a:buFont typeface="Wingdings,Sans-Serif"/>
              <a:buChar char="v"/>
            </a:pPr>
            <a:r>
              <a:rPr lang="fr-FR"/>
              <a:t>Médiane pour les valeurs numérique</a:t>
            </a:r>
            <a:endParaRPr lang="en-US"/>
          </a:p>
          <a:p>
            <a:pPr marL="742950" lvl="1" indent="-285750">
              <a:buFont typeface="Wingdings,Sans-Serif"/>
              <a:buChar char="v"/>
            </a:pPr>
            <a:r>
              <a:rPr lang="fr-FR"/>
              <a:t>Plus fréquente pour les valeurs qualitatives</a:t>
            </a:r>
            <a:endParaRPr lang="en-US"/>
          </a:p>
          <a:p>
            <a:pPr marL="742950" lvl="1" indent="-285750">
              <a:buFont typeface="Wingdings,Sans-Serif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Encodage des données :</a:t>
            </a:r>
          </a:p>
          <a:p>
            <a:pPr marL="742950" lvl="1" indent="-285750">
              <a:buFont typeface="Wingdings,Sans-Serif"/>
              <a:buChar char="v"/>
            </a:pPr>
            <a:r>
              <a:rPr lang="fr-FR" err="1"/>
              <a:t>LabelEncoder</a:t>
            </a:r>
            <a:r>
              <a:rPr lang="fr-FR"/>
              <a:t> pour </a:t>
            </a:r>
            <a:r>
              <a:rPr lang="fr-FR" err="1"/>
              <a:t>SugarScale</a:t>
            </a:r>
            <a:endParaRPr lang="en-US" err="1"/>
          </a:p>
          <a:p>
            <a:pPr marL="742950" lvl="1" indent="-285750">
              <a:buFont typeface="Wingdings,Sans-Serif"/>
              <a:buChar char="v"/>
            </a:pPr>
            <a:r>
              <a:rPr lang="fr-FR" err="1"/>
              <a:t>OneHotEncoder</a:t>
            </a:r>
            <a:r>
              <a:rPr lang="fr-FR"/>
              <a:t> pour </a:t>
            </a:r>
            <a:r>
              <a:rPr lang="fr-FR" err="1"/>
              <a:t>BrewMethod</a:t>
            </a:r>
            <a:r>
              <a:rPr lang="fr-FR"/>
              <a:t> et Style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Mise à l'échelle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Sauvegarde des imputations, encodage et </a:t>
            </a:r>
            <a:r>
              <a:rPr lang="fr-FR" err="1"/>
              <a:t>scaling</a:t>
            </a:r>
            <a:r>
              <a:rPr lang="fr-FR"/>
              <a:t> des données à l'aide de pickle pour une réutilisation avec l'application web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7D9BA-7C38-A887-A267-B70EC60A4AE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DF046-7239-FCCE-7E67-803B677D608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0A4EB-5738-B74E-EB98-2BB52032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31" y="2742015"/>
            <a:ext cx="2916010" cy="315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8259D-185A-DD9F-0EC0-9989F105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990" y="2420426"/>
            <a:ext cx="3287485" cy="320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6292D5-9342-D5CB-1A6F-572F453C9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850" y="3771309"/>
            <a:ext cx="3491592" cy="24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32E37-EA89-5D18-AD78-92B8935BB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93" y="3465871"/>
            <a:ext cx="1574346" cy="312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867C0-4015-B99A-5536-EA36385B5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038" y="4294580"/>
            <a:ext cx="1575219" cy="3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35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95" y="539310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581395" y="2386197"/>
            <a:ext cx="551213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ABV, Alcool By </a:t>
            </a:r>
            <a:r>
              <a:rPr lang="fr-FR" err="1"/>
              <a:t>Volum</a:t>
            </a:r>
            <a:endParaRPr lang="fr-FR"/>
          </a:p>
          <a:p>
            <a:pPr marL="742950" lvl="1" indent="-285750">
              <a:buFont typeface="Wingdings"/>
              <a:buChar char="v"/>
            </a:pPr>
            <a:r>
              <a:rPr lang="fr-FR"/>
              <a:t>4 familles testées</a:t>
            </a:r>
          </a:p>
          <a:p>
            <a:pPr marL="742950" lvl="1" indent="-285750">
              <a:buFont typeface="Wingdings"/>
              <a:buChar char="v"/>
            </a:pPr>
            <a:r>
              <a:rPr lang="fr-FR"/>
              <a:t>Optimisées avec </a:t>
            </a:r>
            <a:r>
              <a:rPr lang="fr-FR" err="1"/>
              <a:t>GridSearchCV</a:t>
            </a:r>
          </a:p>
          <a:p>
            <a:pPr marL="1200150" lvl="2" indent="-285750">
              <a:buFont typeface="Wingdings"/>
              <a:buChar char="v"/>
            </a:pPr>
            <a:r>
              <a:rPr lang="fr-FR"/>
              <a:t>Régression linéaire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NearestNeighborsRegression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RandomForestRegressor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AdaboostRegressor</a:t>
            </a:r>
          </a:p>
          <a:p>
            <a:pPr marL="1200150" lvl="2" indent="-285750">
              <a:buFont typeface="Wingdings"/>
              <a:buChar char="v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97284-52F4-ABE6-1ACC-26B6931EFE5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FB6D-EB58-C594-91CC-81B7F9989ABA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BE048-6BC9-6373-DB62-0C489EDE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24" y="2349274"/>
            <a:ext cx="3158217" cy="363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2E590-0277-2A5B-0602-BE5EA368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64" y="2757454"/>
            <a:ext cx="4947557" cy="49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34980-A99B-D5DD-D83F-4968C811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3374841"/>
            <a:ext cx="6036128" cy="5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3F074-4024-5BEF-1495-4E3F10A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82607"/>
            <a:ext cx="542697" cy="279400"/>
          </a:xfrm>
        </p:spPr>
        <p:txBody>
          <a:bodyPr/>
          <a:lstStyle/>
          <a:p>
            <a:fld id="{7F2AFAE8-12B9-473B-9305-BF62EF2C5BAF}" type="slidenum">
              <a:rPr lang="en-US" smtClean="0"/>
              <a:t>36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9329B6-EF52-BC06-1368-D4EE561E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5FB3FE-D8A0-26C4-80B9-9C131E10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95" y="539310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DDB07A-7DFF-CC0D-6C8E-6187B761C28A}"/>
              </a:ext>
            </a:extLst>
          </p:cNvPr>
          <p:cNvSpPr txBox="1"/>
          <p:nvPr/>
        </p:nvSpPr>
        <p:spPr>
          <a:xfrm>
            <a:off x="872093" y="2905743"/>
            <a:ext cx="56308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Choix du meilleur modèle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La MSE des différents modèles a été enregistrée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Affichage dans un histogramme des MSE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Le </a:t>
            </a:r>
            <a:r>
              <a:rPr lang="fr-FR" err="1"/>
              <a:t>RandomForestRegressor</a:t>
            </a:r>
            <a:r>
              <a:rPr lang="fr-FR"/>
              <a:t> optimisé est le meilleur modèle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48D08-E903-EB19-20D5-91AE8F195819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295A4-7CE0-5F2F-DFEC-890F0D8CAFC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 descr="A graph with blue squares&#10;&#10;Description automatically generated">
            <a:extLst>
              <a:ext uri="{FF2B5EF4-FFF2-40B4-BE49-F238E27FC236}">
                <a16:creationId xmlns:a16="http://schemas.microsoft.com/office/drawing/2014/main" id="{CBE98349-A24F-0EFA-D7D0-F36DD63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1850630"/>
            <a:ext cx="4035878" cy="4041205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315F03CD-7CF9-482C-0EF3-2AF95850E9AE}"/>
              </a:ext>
            </a:extLst>
          </p:cNvPr>
          <p:cNvSpPr/>
          <p:nvPr/>
        </p:nvSpPr>
        <p:spPr>
          <a:xfrm>
            <a:off x="8726128" y="5456903"/>
            <a:ext cx="258095" cy="29496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0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37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258" y="49106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1588323" y="2554431"/>
            <a:ext cx="41427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IBU, </a:t>
            </a:r>
            <a:r>
              <a:rPr lang="fr-FR" err="1"/>
              <a:t>Internationl</a:t>
            </a:r>
            <a:r>
              <a:rPr lang="fr-FR"/>
              <a:t> </a:t>
            </a:r>
            <a:r>
              <a:rPr lang="fr-FR" err="1"/>
              <a:t>Biterness</a:t>
            </a:r>
            <a:r>
              <a:rPr lang="fr-FR"/>
              <a:t> Unit</a:t>
            </a:r>
          </a:p>
          <a:p>
            <a:pPr marL="742950" lvl="1" indent="-285750">
              <a:buFont typeface="Wingdings"/>
              <a:buChar char="v"/>
            </a:pPr>
            <a:r>
              <a:rPr lang="fr-FR"/>
              <a:t>2 types de méthode</a:t>
            </a:r>
          </a:p>
          <a:p>
            <a:pPr marL="1200150" lvl="2" indent="-285750">
              <a:buFont typeface="Wingdings"/>
              <a:buChar char="v"/>
            </a:pPr>
            <a:r>
              <a:rPr lang="fr-FR"/>
              <a:t>Classification (multi-classe)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OvO</a:t>
            </a:r>
            <a:r>
              <a:rPr lang="fr-FR"/>
              <a:t> et </a:t>
            </a:r>
            <a:r>
              <a:rPr lang="fr-FR" err="1"/>
              <a:t>OvR</a:t>
            </a:r>
          </a:p>
          <a:p>
            <a:pPr marL="1200150" lvl="2" indent="-285750">
              <a:buFont typeface="Wingdings"/>
              <a:buChar char="v"/>
            </a:pPr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037B1-7C44-0734-4A85-49553EB6734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4FC58-C7F2-BCDF-5B65-E60B4725FB9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CEFEFE3-1869-FEBB-E3D6-E91BFA0B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636" y="2236334"/>
            <a:ext cx="3203121" cy="21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5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450205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796476" y="2376661"/>
            <a:ext cx="457423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endParaRPr lang="fr-FR"/>
          </a:p>
          <a:p>
            <a:pPr marL="285750" indent="-285750">
              <a:buFont typeface="Wingdings,Sans-Serif"/>
              <a:buChar char="v"/>
            </a:pPr>
            <a:r>
              <a:rPr lang="fr-FR"/>
              <a:t>IBU, </a:t>
            </a:r>
            <a:r>
              <a:rPr lang="fr-FR" err="1"/>
              <a:t>Internationl</a:t>
            </a:r>
            <a:r>
              <a:rPr lang="fr-FR"/>
              <a:t> </a:t>
            </a:r>
            <a:r>
              <a:rPr lang="fr-FR" err="1"/>
              <a:t>Biterness</a:t>
            </a:r>
            <a:r>
              <a:rPr lang="fr-FR"/>
              <a:t> Unit</a:t>
            </a:r>
            <a:endParaRPr lang="en-US"/>
          </a:p>
          <a:p>
            <a:pPr marL="1200150" lvl="1" indent="-285750">
              <a:buFont typeface="Arial"/>
              <a:buChar char="•"/>
            </a:pPr>
            <a:r>
              <a:rPr lang="fr-FR"/>
              <a:t>4 méthodes de classification utilisées</a:t>
            </a:r>
            <a:endParaRPr lang="fr-FR" sz="1100" b="1">
              <a:solidFill>
                <a:srgbClr val="569CD6"/>
              </a:solidFill>
              <a:latin typeface="Consolas"/>
            </a:endParaRPr>
          </a:p>
          <a:p>
            <a:pPr marL="1200150" lvl="1" indent="-285750">
              <a:buFont typeface="Arial"/>
              <a:buChar char="•"/>
            </a:pPr>
            <a:r>
              <a:rPr lang="fr-FR"/>
              <a:t>Optimisées via </a:t>
            </a:r>
            <a:r>
              <a:rPr lang="fr-FR" err="1"/>
              <a:t>GridSearchCV</a:t>
            </a:r>
            <a:endParaRPr lang="fr-FR"/>
          </a:p>
          <a:p>
            <a:pPr marL="1657350" lvl="3" indent="-285750">
              <a:buFont typeface="Wingdings"/>
              <a:buChar char="v"/>
            </a:pPr>
            <a:r>
              <a:rPr lang="fr-FR"/>
              <a:t>Régression Logistique</a:t>
            </a:r>
          </a:p>
          <a:p>
            <a:pPr marL="1657350" lvl="3" indent="-285750">
              <a:buFont typeface="Wingdings"/>
              <a:buChar char="v"/>
            </a:pPr>
            <a:r>
              <a:rPr lang="fr-FR" err="1">
                <a:solidFill>
                  <a:srgbClr val="000000"/>
                </a:solidFill>
                <a:latin typeface="Garamond"/>
              </a:rPr>
              <a:t>KNeighborsClassifier</a:t>
            </a:r>
            <a:endParaRPr lang="fr-FR" err="1"/>
          </a:p>
          <a:p>
            <a:pPr marL="1657350" lvl="3" indent="-285750">
              <a:buFont typeface="Wingdings"/>
              <a:buChar char="v"/>
            </a:pPr>
            <a:r>
              <a:rPr lang="fr-FR" err="1"/>
              <a:t>RandomForestClassifier</a:t>
            </a:r>
            <a:endParaRPr lang="fr-FR"/>
          </a:p>
          <a:p>
            <a:pPr marL="1657350" lvl="3" indent="-285750">
              <a:buFont typeface="Wingdings"/>
              <a:buChar char="v"/>
            </a:pPr>
            <a:r>
              <a:rPr lang="fr-FR" err="1"/>
              <a:t>AdaBoostClassifier</a:t>
            </a: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E0D4F-73D0-B988-55A6-5983B80BC5D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F39A-8AB8-BFFB-7437-4A5D5A505C8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44635-0D7D-23CE-C329-2D0C654C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11" y="1906843"/>
            <a:ext cx="2496779" cy="377312"/>
          </a:xfrm>
          <a:prstGeom prst="rect">
            <a:avLst/>
          </a:prstGeom>
        </p:spPr>
      </p:pic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BB4FEB2-88CD-CB47-0201-8E510270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6" y="2375565"/>
            <a:ext cx="4488425" cy="902417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34C5524-491C-E4F6-E6E1-4FC58D12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035" y="3269380"/>
            <a:ext cx="3095317" cy="1572854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1D2783-6DE1-0DBC-4621-A2494722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818" y="4844067"/>
            <a:ext cx="4697362" cy="6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97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3F074-4024-5BEF-1495-4E3F10A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39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9329B6-EF52-BC06-1368-D4EE561E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5FB3FE-D8A0-26C4-80B9-9C131E10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16" y="425625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DDB07A-7DFF-CC0D-6C8E-6187B761C28A}"/>
              </a:ext>
            </a:extLst>
          </p:cNvPr>
          <p:cNvSpPr txBox="1"/>
          <p:nvPr/>
        </p:nvSpPr>
        <p:spPr>
          <a:xfrm>
            <a:off x="932467" y="1965973"/>
            <a:ext cx="48985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Choix du meilleur modèle :</a:t>
            </a:r>
          </a:p>
          <a:p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L'</a:t>
            </a:r>
            <a:r>
              <a:rPr lang="fr-FR" err="1"/>
              <a:t>Accuracy</a:t>
            </a:r>
            <a:r>
              <a:rPr lang="fr-FR"/>
              <a:t> des modèles a été enregistré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Affichage dans un histogramme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err="1"/>
              <a:t>AdaBoostClassifier_OvO</a:t>
            </a:r>
            <a:r>
              <a:rPr lang="fr-FR"/>
              <a:t> optimisé est le meilleur modèle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B3246-DD31-C817-C0AF-B0664909772A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6F224-887D-32DC-B4E2-02C9EEA68C66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6ADBDD2A-419A-8EBA-BC3B-18827277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4" y="1480545"/>
            <a:ext cx="3689554" cy="4253329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8F25C060-D9E1-1268-9614-80E1C9D978F4}"/>
              </a:ext>
            </a:extLst>
          </p:cNvPr>
          <p:cNvSpPr/>
          <p:nvPr/>
        </p:nvSpPr>
        <p:spPr>
          <a:xfrm>
            <a:off x="9630696" y="5602280"/>
            <a:ext cx="184354" cy="18435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48-797F-B400-64BC-5A0F2CAB068B}"/>
              </a:ext>
            </a:extLst>
          </p:cNvPr>
          <p:cNvSpPr txBox="1"/>
          <p:nvPr/>
        </p:nvSpPr>
        <p:spPr>
          <a:xfrm>
            <a:off x="848032" y="5161935"/>
            <a:ext cx="4670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Prédiction</a:t>
            </a:r>
            <a:r>
              <a:rPr lang="en-US"/>
              <a:t> de </a:t>
            </a:r>
            <a:r>
              <a:rPr lang="en-US" err="1"/>
              <a:t>l'IBU</a:t>
            </a:r>
            <a:r>
              <a:rPr lang="en-US"/>
              <a:t> par </a:t>
            </a:r>
            <a:r>
              <a:rPr lang="en-US" err="1"/>
              <a:t>régression</a:t>
            </a:r>
            <a:r>
              <a:rPr lang="en-US"/>
              <a:t>: </a:t>
            </a:r>
            <a:r>
              <a:rPr lang="en-US" err="1"/>
              <a:t>plutôt</a:t>
            </a:r>
            <a:r>
              <a:rPr lang="en-US"/>
              <a:t> </a:t>
            </a:r>
            <a:r>
              <a:rPr lang="en-US" err="1"/>
              <a:t>mauvais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76903-1CF1-B2FE-E94B-7C9AC79C7E31}"/>
              </a:ext>
            </a:extLst>
          </p:cNvPr>
          <p:cNvSpPr txBox="1"/>
          <p:nvPr/>
        </p:nvSpPr>
        <p:spPr>
          <a:xfrm>
            <a:off x="3052829" y="750148"/>
            <a:ext cx="70348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arenR"/>
            </a:pPr>
            <a:r>
              <a:rPr lang="en-US" sz="3000" b="1" u="sng" dirty="0" err="1"/>
              <a:t>Méthodologie</a:t>
            </a:r>
            <a:r>
              <a:rPr lang="en-US" sz="3000" b="1" u="sng" dirty="0"/>
              <a:t> </a:t>
            </a:r>
            <a:r>
              <a:rPr lang="en-US" sz="3000" b="1" u="sng" dirty="0" err="1"/>
              <a:t>générale</a:t>
            </a:r>
            <a:r>
              <a:rPr lang="en-US" sz="3000" b="1" u="sng" dirty="0"/>
              <a:t> </a:t>
            </a:r>
            <a:r>
              <a:rPr lang="en-US" sz="3000" b="1" u="sng" dirty="0" err="1"/>
              <a:t>d'équipe</a:t>
            </a:r>
            <a:endParaRPr lang="en-US" sz="3000" b="1" u="sng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7F9B3C-B1F3-C455-18AB-86F4E5341164}"/>
              </a:ext>
            </a:extLst>
          </p:cNvPr>
          <p:cNvSpPr/>
          <p:nvPr/>
        </p:nvSpPr>
        <p:spPr>
          <a:xfrm>
            <a:off x="723900" y="3173185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diagram of a process&#10;&#10;Description automatically generated">
            <a:extLst>
              <a:ext uri="{FF2B5EF4-FFF2-40B4-BE49-F238E27FC236}">
                <a16:creationId xmlns:a16="http://schemas.microsoft.com/office/drawing/2014/main" id="{7E219056-0FEF-9B28-5FB5-04E1DFAB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" y="2986011"/>
            <a:ext cx="4607378" cy="24916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75B155-9461-B021-61EC-8A8C34548B69}"/>
              </a:ext>
            </a:extLst>
          </p:cNvPr>
          <p:cNvSpPr/>
          <p:nvPr/>
        </p:nvSpPr>
        <p:spPr>
          <a:xfrm>
            <a:off x="2857499" y="4231821"/>
            <a:ext cx="870857" cy="23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63A4DD-1109-5705-5C3E-FCB6F57D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454" y="4293734"/>
            <a:ext cx="742950" cy="2571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B5FDE2-193A-7B84-1FFF-6165BE25C8C2}"/>
              </a:ext>
            </a:extLst>
          </p:cNvPr>
          <p:cNvCxnSpPr/>
          <p:nvPr/>
        </p:nvCxnSpPr>
        <p:spPr>
          <a:xfrm>
            <a:off x="5638800" y="2740477"/>
            <a:ext cx="2722" cy="2860221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shot of a board&#10;&#10;Description automatically generated">
            <a:extLst>
              <a:ext uri="{FF2B5EF4-FFF2-40B4-BE49-F238E27FC236}">
                <a16:creationId xmlns:a16="http://schemas.microsoft.com/office/drawing/2014/main" id="{EE84CC78-56B2-CE98-7CC8-8AC96E05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21" y="2884616"/>
            <a:ext cx="5110842" cy="2599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A79359-CD3E-435E-42B3-AB5CF795C547}"/>
              </a:ext>
            </a:extLst>
          </p:cNvPr>
          <p:cNvSpPr txBox="1"/>
          <p:nvPr/>
        </p:nvSpPr>
        <p:spPr>
          <a:xfrm>
            <a:off x="2639786" y="5606142"/>
            <a:ext cx="8164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err="1"/>
              <a:t>Projet</a:t>
            </a:r>
            <a:r>
              <a:rPr lang="en-US" sz="1400" b="1" u="sng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9F75D-A12C-B7EB-270F-1A7398865240}"/>
              </a:ext>
            </a:extLst>
          </p:cNvPr>
          <p:cNvSpPr txBox="1"/>
          <p:nvPr/>
        </p:nvSpPr>
        <p:spPr>
          <a:xfrm>
            <a:off x="8245928" y="5606141"/>
            <a:ext cx="13062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err="1"/>
              <a:t>Projet</a:t>
            </a:r>
            <a:r>
              <a:rPr lang="en-US" sz="1400" b="1" u="sng"/>
              <a:t> 2 et 3</a:t>
            </a:r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7B77A262-2B02-9E42-6498-BF5A5B1CD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932" y="2359364"/>
            <a:ext cx="9551718" cy="150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57FCF1-4771-D30D-72F2-A6F798AA6409}"/>
              </a:ext>
            </a:extLst>
          </p:cNvPr>
          <p:cNvSpPr txBox="1"/>
          <p:nvPr/>
        </p:nvSpPr>
        <p:spPr>
          <a:xfrm>
            <a:off x="2653393" y="3075213"/>
            <a:ext cx="884464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EC35C-B12A-5E27-6040-774E101FFE86}"/>
              </a:ext>
            </a:extLst>
          </p:cNvPr>
          <p:cNvSpPr txBox="1"/>
          <p:nvPr/>
        </p:nvSpPr>
        <p:spPr>
          <a:xfrm>
            <a:off x="2653392" y="3524249"/>
            <a:ext cx="299357" cy="16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7" name="Picture 2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2CDD933-5A61-9E88-33A5-B87C78249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05" y="1573102"/>
            <a:ext cx="2743200" cy="11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1FB74-C67D-EF23-BA2C-8F087BE5158A}"/>
              </a:ext>
            </a:extLst>
          </p:cNvPr>
          <p:cNvSpPr txBox="1"/>
          <p:nvPr/>
        </p:nvSpPr>
        <p:spPr>
          <a:xfrm>
            <a:off x="2082771" y="670700"/>
            <a:ext cx="873710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 dirty="0"/>
              <a:t>2) Cahier des charges </a:t>
            </a:r>
            <a:r>
              <a:rPr lang="en-US" sz="3000" b="1" u="sng" dirty="0" err="1"/>
              <a:t>fonctionnel</a:t>
            </a:r>
            <a:r>
              <a:rPr lang="en-US" sz="3000" b="1" u="sng" dirty="0"/>
              <a:t> de </a:t>
            </a:r>
            <a:r>
              <a:rPr lang="en-US" sz="3000" b="1" u="sng" dirty="0" err="1"/>
              <a:t>chaque</a:t>
            </a:r>
            <a:r>
              <a:rPr lang="en-US" sz="3000" b="1" u="sng" dirty="0"/>
              <a:t> </a:t>
            </a:r>
            <a:r>
              <a:rPr lang="en-US" sz="3000" b="1" u="sng" dirty="0" err="1"/>
              <a:t>projet</a:t>
            </a:r>
            <a:endParaRPr lang="en-US" sz="3000" b="1" u="sng" dirty="0"/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3488CA42-9836-C4A9-865A-DC16237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  <p:pic>
        <p:nvPicPr>
          <p:cNvPr id="2" name="Picture 1" descr="A close up of a word&#10;&#10;Description automatically generated">
            <a:extLst>
              <a:ext uri="{FF2B5EF4-FFF2-40B4-BE49-F238E27FC236}">
                <a16:creationId xmlns:a16="http://schemas.microsoft.com/office/drawing/2014/main" id="{5E655E9D-7254-9498-6263-9A2C4D40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64" y="2226306"/>
            <a:ext cx="8784771" cy="445962"/>
          </a:xfrm>
          <a:prstGeom prst="rect">
            <a:avLst/>
          </a:prstGeom>
        </p:spPr>
      </p:pic>
      <p:pic>
        <p:nvPicPr>
          <p:cNvPr id="3" name="Picture 2" descr="A green text on a blue background&#10;&#10;Description automatically generated">
            <a:extLst>
              <a:ext uri="{FF2B5EF4-FFF2-40B4-BE49-F238E27FC236}">
                <a16:creationId xmlns:a16="http://schemas.microsoft.com/office/drawing/2014/main" id="{DF763EDF-DAFB-CA56-40F5-A129AD31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043" y="1267184"/>
            <a:ext cx="2743200" cy="785776"/>
          </a:xfrm>
          <a:prstGeom prst="rect">
            <a:avLst/>
          </a:prstGeom>
        </p:spPr>
      </p:pic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0840AAD2-01D6-D74E-8608-E6DFCF34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545" y="1261250"/>
            <a:ext cx="819150" cy="832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8FDFC-57BB-3569-691F-85D4AD91A574}"/>
              </a:ext>
            </a:extLst>
          </p:cNvPr>
          <p:cNvSpPr txBox="1"/>
          <p:nvPr/>
        </p:nvSpPr>
        <p:spPr>
          <a:xfrm>
            <a:off x="680357" y="707571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 1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35E9DB-B279-7A20-9063-704CB95F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864" y="2818306"/>
            <a:ext cx="8226878" cy="8131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552C7C-4BD7-DE0E-ECE9-9D171885C7C9}"/>
              </a:ext>
            </a:extLst>
          </p:cNvPr>
          <p:cNvSpPr/>
          <p:nvPr/>
        </p:nvSpPr>
        <p:spPr>
          <a:xfrm>
            <a:off x="6300107" y="3224893"/>
            <a:ext cx="3619500" cy="176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04329F-8707-779A-B01C-DAAF6A0D378E}"/>
              </a:ext>
            </a:extLst>
          </p:cNvPr>
          <p:cNvSpPr/>
          <p:nvPr/>
        </p:nvSpPr>
        <p:spPr>
          <a:xfrm>
            <a:off x="1877785" y="3401785"/>
            <a:ext cx="1524000" cy="16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8A1519-868A-B0C6-5DA9-52F30AB7F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507" y="3659239"/>
            <a:ext cx="8294913" cy="573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10676-051C-CD2B-062A-DDD9A5E11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864" y="4454056"/>
            <a:ext cx="7696200" cy="371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441D4E-FCFD-3588-2057-15755FFDD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988" y="4872718"/>
            <a:ext cx="581025" cy="323850"/>
          </a:xfrm>
          <a:prstGeom prst="rect">
            <a:avLst/>
          </a:prstGeom>
        </p:spPr>
      </p:pic>
      <p:pic>
        <p:nvPicPr>
          <p:cNvPr id="20" name="Picture 19" descr="A close up of a word&#10;&#10;Description automatically generated">
            <a:extLst>
              <a:ext uri="{FF2B5EF4-FFF2-40B4-BE49-F238E27FC236}">
                <a16:creationId xmlns:a16="http://schemas.microsoft.com/office/drawing/2014/main" id="{B83FD621-4667-E188-853B-4B64F6C376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507" y="5236582"/>
            <a:ext cx="3477985" cy="453370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D6A0CBD-9324-85B8-983E-2B26D03D3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9686" y="5199243"/>
            <a:ext cx="3641271" cy="4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3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1FB74-C67D-EF23-BA2C-8F087BE5158A}"/>
              </a:ext>
            </a:extLst>
          </p:cNvPr>
          <p:cNvSpPr txBox="1"/>
          <p:nvPr/>
        </p:nvSpPr>
        <p:spPr>
          <a:xfrm>
            <a:off x="2070481" y="741369"/>
            <a:ext cx="88354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u="sng" dirty="0"/>
              <a:t>2) </a:t>
            </a:r>
            <a:r>
              <a:rPr lang="en-US" sz="3000" b="1" u="sng" dirty="0"/>
              <a:t>Cahiers des charges </a:t>
            </a:r>
            <a:r>
              <a:rPr lang="en-US" sz="3000" b="1" u="sng" dirty="0" err="1"/>
              <a:t>fonctionnels</a:t>
            </a:r>
            <a:r>
              <a:rPr lang="en-US" sz="3000" b="1" u="sng" dirty="0"/>
              <a:t> de </a:t>
            </a:r>
            <a:r>
              <a:rPr lang="en-US" sz="3000" b="1" u="sng" dirty="0" err="1"/>
              <a:t>chaque</a:t>
            </a:r>
            <a:r>
              <a:rPr lang="en-US" sz="3000" b="1" u="sng" dirty="0"/>
              <a:t> </a:t>
            </a:r>
            <a:r>
              <a:rPr lang="en-US" sz="3000" b="1" u="sng" dirty="0" err="1"/>
              <a:t>projet</a:t>
            </a:r>
            <a:endParaRPr lang="en-US" sz="3000" b="1" u="sng" dirty="0"/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35241F25-B30E-D5A5-0EAD-D45C2455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22029" cy="19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9CDEF-9291-2621-11BE-FBABABD63FB9}"/>
              </a:ext>
            </a:extLst>
          </p:cNvPr>
          <p:cNvSpPr txBox="1"/>
          <p:nvPr/>
        </p:nvSpPr>
        <p:spPr>
          <a:xfrm>
            <a:off x="666750" y="653143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 2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DE060DB-AC24-B034-312D-815D42BC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71" y="1359354"/>
            <a:ext cx="2743200" cy="710293"/>
          </a:xfrm>
          <a:prstGeom prst="rect">
            <a:avLst/>
          </a:prstGeom>
        </p:spPr>
      </p:pic>
      <p:pic>
        <p:nvPicPr>
          <p:cNvPr id="5" name="Picture 4" descr="A red and black text&#10;&#10;Description automatically generated">
            <a:extLst>
              <a:ext uri="{FF2B5EF4-FFF2-40B4-BE49-F238E27FC236}">
                <a16:creationId xmlns:a16="http://schemas.microsoft.com/office/drawing/2014/main" id="{DDB2B84D-3170-D4F8-616F-6134F78C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43" y="1379084"/>
            <a:ext cx="2596242" cy="684439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C11AB013-73D7-CBB9-F132-565E4283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396" y="1378404"/>
            <a:ext cx="2337708" cy="767443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C377AF96-BAF4-72EF-5260-6BDE3FBB1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257" y="2250265"/>
            <a:ext cx="4362450" cy="860683"/>
          </a:xfrm>
          <a:prstGeom prst="rect">
            <a:avLst/>
          </a:prstGeom>
        </p:spPr>
      </p:pic>
      <p:pic>
        <p:nvPicPr>
          <p:cNvPr id="11" name="Picture 10" descr="A white text with blue writing&#10;&#10;Description automatically generated">
            <a:extLst>
              <a:ext uri="{FF2B5EF4-FFF2-40B4-BE49-F238E27FC236}">
                <a16:creationId xmlns:a16="http://schemas.microsoft.com/office/drawing/2014/main" id="{52D577AF-6E7B-E994-0A97-192900646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7" y="3540683"/>
            <a:ext cx="4879521" cy="159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A92BD2-9A8F-D40B-FAC5-E36F3E083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52" y="3232377"/>
            <a:ext cx="504825" cy="2571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37B3E-6BF8-CC96-CD19-0CDA6C8A087C}"/>
              </a:ext>
            </a:extLst>
          </p:cNvPr>
          <p:cNvCxnSpPr/>
          <p:nvPr/>
        </p:nvCxnSpPr>
        <p:spPr>
          <a:xfrm>
            <a:off x="5693229" y="3325584"/>
            <a:ext cx="2722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white text with blue text&#10;&#10;Description automatically generated">
            <a:extLst>
              <a:ext uri="{FF2B5EF4-FFF2-40B4-BE49-F238E27FC236}">
                <a16:creationId xmlns:a16="http://schemas.microsoft.com/office/drawing/2014/main" id="{A8EFB473-8FE1-DBA4-4712-3C06246C8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45653"/>
            <a:ext cx="4947557" cy="144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610510-896D-F749-3B19-9A38839CF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4884" y="3201081"/>
            <a:ext cx="523875" cy="238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1460A-39A7-30FF-94A8-33C5E886BA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4150" y="5496585"/>
            <a:ext cx="6525985" cy="2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Image 3" descr="Une image contenant blanc&#10;&#10;Description générée automatiquement">
            <a:extLst>
              <a:ext uri="{FF2B5EF4-FFF2-40B4-BE49-F238E27FC236}">
                <a16:creationId xmlns:a16="http://schemas.microsoft.com/office/drawing/2014/main" id="{6B1130EF-F2AF-FF2B-332B-20D42C6D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22030" cy="437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4B2A4-3557-B234-01B7-F82933754764}"/>
              </a:ext>
            </a:extLst>
          </p:cNvPr>
          <p:cNvSpPr txBox="1"/>
          <p:nvPr/>
        </p:nvSpPr>
        <p:spPr>
          <a:xfrm>
            <a:off x="666750" y="653143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 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17B6E-221E-F87E-9751-13809606D3A3}"/>
              </a:ext>
            </a:extLst>
          </p:cNvPr>
          <p:cNvSpPr txBox="1"/>
          <p:nvPr/>
        </p:nvSpPr>
        <p:spPr>
          <a:xfrm>
            <a:off x="1976548" y="744442"/>
            <a:ext cx="87002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u="sng" dirty="0"/>
              <a:t>2) </a:t>
            </a:r>
            <a:r>
              <a:rPr lang="en-US" sz="3000" b="1" u="sng" dirty="0"/>
              <a:t>Cahiers des charges </a:t>
            </a:r>
            <a:r>
              <a:rPr lang="en-US" sz="3000" b="1" u="sng" dirty="0" err="1"/>
              <a:t>fonctionnels</a:t>
            </a:r>
            <a:r>
              <a:rPr lang="en-US" sz="3000" b="1" u="sng" dirty="0"/>
              <a:t> de </a:t>
            </a:r>
            <a:r>
              <a:rPr lang="en-US" sz="3000" b="1" u="sng" dirty="0" err="1"/>
              <a:t>chaque</a:t>
            </a:r>
            <a:r>
              <a:rPr lang="en-US" sz="3000" b="1" u="sng" dirty="0"/>
              <a:t> </a:t>
            </a:r>
            <a:r>
              <a:rPr lang="en-US" sz="3000" b="1" u="sng" dirty="0" err="1"/>
              <a:t>projet</a:t>
            </a:r>
            <a:endParaRPr lang="en-US" sz="3000" b="1" u="sng" dirty="0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26CC0C8F-04E2-7C09-85D2-79226615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14" y="1228481"/>
            <a:ext cx="2770414" cy="1067286"/>
          </a:xfrm>
          <a:prstGeom prst="rect">
            <a:avLst/>
          </a:prstGeom>
        </p:spPr>
      </p:pic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228C4602-C7EE-6756-A241-7BC812A2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329" y="2401319"/>
            <a:ext cx="7056664" cy="1062037"/>
          </a:xfrm>
          <a:prstGeom prst="rect">
            <a:avLst/>
          </a:prstGeom>
        </p:spPr>
      </p:pic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2B69D73C-A6DC-0321-6108-822EF7BD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329" y="3556794"/>
            <a:ext cx="7056664" cy="683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0C96B-1764-C666-FC09-17247BDA1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686" y="4425724"/>
            <a:ext cx="1464128" cy="346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B49E4-571F-C0FE-03A9-43EFA1011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556" y="4802641"/>
            <a:ext cx="1861457" cy="287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5297C-AD34-7021-5D60-82D098BE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6792" y="4465060"/>
            <a:ext cx="3940628" cy="281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9862BD-5A84-6968-D8C3-493B8868D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75" y="4774066"/>
            <a:ext cx="3442607" cy="357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CA2452-DD68-679C-2573-C428B6F6E8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5746296"/>
            <a:ext cx="2362200" cy="4408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9B148-5CF0-8F5C-D880-E439F467F83D}"/>
              </a:ext>
            </a:extLst>
          </p:cNvPr>
          <p:cNvCxnSpPr/>
          <p:nvPr/>
        </p:nvCxnSpPr>
        <p:spPr>
          <a:xfrm>
            <a:off x="6026603" y="5033281"/>
            <a:ext cx="2722" cy="615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13" y="288872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err="1"/>
              <a:t>Projet</a:t>
            </a:r>
            <a:r>
              <a:rPr lang="en-US"/>
              <a:t> 1 : </a:t>
            </a:r>
            <a:r>
              <a:rPr lang="en-US" err="1"/>
              <a:t>Projet</a:t>
            </a:r>
            <a:r>
              <a:rPr lang="en-US"/>
              <a:t> </a:t>
            </a:r>
            <a:r>
              <a:rPr lang="en-US" err="1"/>
              <a:t>d'application</a:t>
            </a:r>
            <a:r>
              <a:rPr lang="en-US"/>
              <a:t> MongoDB, Python et POO</a:t>
            </a:r>
          </a:p>
        </p:txBody>
      </p:sp>
      <p:pic>
        <p:nvPicPr>
          <p:cNvPr id="4" name="Image 3" descr="Une image contenant blanc&#10;&#10;Description générée automatiquement">
            <a:extLst>
              <a:ext uri="{FF2B5EF4-FFF2-40B4-BE49-F238E27FC236}">
                <a16:creationId xmlns:a16="http://schemas.microsoft.com/office/drawing/2014/main" id="{FA7F4608-F7F5-CF7D-8BE5-C631F9FC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660575" cy="4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4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607346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 : </a:t>
            </a:r>
            <a:r>
              <a:rPr lang="en-US" sz="3000" err="1"/>
              <a:t>Méthodologie</a:t>
            </a:r>
            <a:r>
              <a:rPr lang="en-US" sz="3000"/>
              <a:t> de </a:t>
            </a:r>
            <a:r>
              <a:rPr lang="en-US" sz="3000" err="1"/>
              <a:t>résolution</a:t>
            </a:r>
            <a:endParaRPr lang="en-US" sz="3000"/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20D942DC-FAF4-6DDD-6119-9653815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121859"/>
            <a:ext cx="9472549" cy="48662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4565251" y="2296420"/>
            <a:ext cx="89792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dirty="0"/>
              <a:t>Importation des données et présentation des variables et caractéristiques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dirty="0"/>
              <a:t>Analyse exploratoire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dirty="0"/>
              <a:t>Prétraitement des données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dirty="0"/>
              <a:t>Visualisation des indicateurs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dirty="0"/>
              <a:t>Intégration des résultats dans une application </a:t>
            </a:r>
            <a:r>
              <a:rPr lang="fr-FR" dirty="0" err="1"/>
              <a:t>Tkinter</a:t>
            </a:r>
            <a:endParaRPr lang="fr-FR" dirty="0"/>
          </a:p>
        </p:txBody>
      </p:sp>
      <p:pic>
        <p:nvPicPr>
          <p:cNvPr id="4" name="Picture 3" descr="A collage of planets&#10;&#10;Description automatically generated">
            <a:extLst>
              <a:ext uri="{FF2B5EF4-FFF2-40B4-BE49-F238E27FC236}">
                <a16:creationId xmlns:a16="http://schemas.microsoft.com/office/drawing/2014/main" id="{616878C9-71B0-92BA-CC86-C9780ECE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63" y="2613323"/>
            <a:ext cx="3564575" cy="1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1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73a00a-99d2-4494-8478-03952788eb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FECCAA41CF443808640CA35D2CA71" ma:contentTypeVersion="11" ma:contentTypeDescription="Crée un document." ma:contentTypeScope="" ma:versionID="842b88454a330ed804c90cacc3d2aa51">
  <xsd:schema xmlns:xsd="http://www.w3.org/2001/XMLSchema" xmlns:xs="http://www.w3.org/2001/XMLSchema" xmlns:p="http://schemas.microsoft.com/office/2006/metadata/properties" xmlns:ns3="6f73a00a-99d2-4494-8478-03952788eb88" xmlns:ns4="e4f1579f-6856-4d95-ba0b-11d36c570bcb" targetNamespace="http://schemas.microsoft.com/office/2006/metadata/properties" ma:root="true" ma:fieldsID="02db2d90cfa91b55bd3b75f4999f4fef" ns3:_="" ns4:_="">
    <xsd:import namespace="6f73a00a-99d2-4494-8478-03952788eb88"/>
    <xsd:import namespace="e4f1579f-6856-4d95-ba0b-11d36c570bc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3a00a-99d2-4494-8478-03952788eb8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f1579f-6856-4d95-ba0b-11d36c570bc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A0D1AB-C1CC-4C41-A8A2-A9FCBD06B9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B7D138-5A05-45B1-A127-BB4BE757AA10}">
  <ds:schemaRefs>
    <ds:schemaRef ds:uri="6f73a00a-99d2-4494-8478-03952788eb88"/>
    <ds:schemaRef ds:uri="e4f1579f-6856-4d95-ba0b-11d36c570b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5C2DC6-F6C5-45CD-A512-7BFE2170BB0F}">
  <ds:schemaRefs>
    <ds:schemaRef ds:uri="6f73a00a-99d2-4494-8478-03952788eb88"/>
    <ds:schemaRef ds:uri="e4f1579f-6856-4d95-ba0b-11d36c570b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Organic</vt:lpstr>
      <vt:lpstr>Certification : POEC Data Analyst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Projet 1 : Projet d'application MongoDB, Python et POO</vt:lpstr>
      <vt:lpstr>Projet 1 : Méthodologie de résolution</vt:lpstr>
      <vt:lpstr>Projet 1: Importation des données et présentation des variables et caractéristiques</vt:lpstr>
      <vt:lpstr>Projet 1: Prétraitement des données </vt:lpstr>
      <vt:lpstr>Projet 1: Analyse exploratoire</vt:lpstr>
      <vt:lpstr>Projet 1: Visualisation des indicateurs</vt:lpstr>
      <vt:lpstr>Projet 1: Visualisation des indicateurs</vt:lpstr>
      <vt:lpstr>Projet 1: Utilisation de l'application Tkinter</vt:lpstr>
      <vt:lpstr>Projet : 2 Traitement de données volumineuses et hétérogènes avec Hadoop</vt:lpstr>
      <vt:lpstr>Projet 2 : Analyse exploratoire</vt:lpstr>
      <vt:lpstr>Projet 2 : Analyse exploratoire</vt:lpstr>
      <vt:lpstr>Projet 2 : Recherche étendue</vt:lpstr>
      <vt:lpstr> Projet 2 : Traitement des différentes problématiques</vt:lpstr>
      <vt:lpstr> Projet 2 : Traitement des différentes problématiques</vt:lpstr>
      <vt:lpstr> Projet 2 : Traitement des différentes problématiques</vt:lpstr>
      <vt:lpstr> Projet 2 : Traitement des différentes problématiques</vt:lpstr>
      <vt:lpstr> Projet 2 : Traitement des différentes problématiques</vt:lpstr>
      <vt:lpstr> Projet 2 : Intégration des résultats dans la base de données HBase</vt:lpstr>
      <vt:lpstr> Projet 2 : Sécurisation dans la base de données HBase</vt:lpstr>
      <vt:lpstr>PowerPoint Presentation</vt:lpstr>
      <vt:lpstr>Projet 3 : Méthodologie de résolution</vt:lpstr>
      <vt:lpstr>Projet 3 : Collecte des données</vt:lpstr>
      <vt:lpstr>Projet 3 : Choix techniques</vt:lpstr>
      <vt:lpstr>Projet 3 : Analyse exploratoire</vt:lpstr>
      <vt:lpstr>Projet 3 : Analyse exploratoire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1</dc:title>
  <dc:creator>Alexandre BOULAT</dc:creator>
  <cp:revision>36</cp:revision>
  <dcterms:created xsi:type="dcterms:W3CDTF">2023-08-30T07:53:18Z</dcterms:created>
  <dcterms:modified xsi:type="dcterms:W3CDTF">2023-09-01T15:03:00Z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0x010100741FECCAA41CF443808640CA35D2CA71</vt:lpwstr>
  </property>
</Properties>
</file>